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5" r:id="rId2"/>
    <p:sldMasterId id="2147483723" r:id="rId3"/>
  </p:sldMasterIdLst>
  <p:notesMasterIdLst>
    <p:notesMasterId r:id="rId23"/>
  </p:notesMasterIdLst>
  <p:sldIdLst>
    <p:sldId id="257" r:id="rId4"/>
    <p:sldId id="1243" r:id="rId5"/>
    <p:sldId id="1185" r:id="rId6"/>
    <p:sldId id="1244" r:id="rId7"/>
    <p:sldId id="271" r:id="rId8"/>
    <p:sldId id="1283" r:id="rId9"/>
    <p:sldId id="1245" r:id="rId10"/>
    <p:sldId id="1246" r:id="rId11"/>
    <p:sldId id="1271" r:id="rId12"/>
    <p:sldId id="1272" r:id="rId13"/>
    <p:sldId id="1273" r:id="rId14"/>
    <p:sldId id="1274" r:id="rId15"/>
    <p:sldId id="1260" r:id="rId16"/>
    <p:sldId id="1247" r:id="rId17"/>
    <p:sldId id="1279" r:id="rId18"/>
    <p:sldId id="1278" r:id="rId19"/>
    <p:sldId id="1282" r:id="rId20"/>
    <p:sldId id="1268" r:id="rId21"/>
    <p:sldId id="1269" r:id="rId22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A190A"/>
    <a:srgbClr val="065A1C"/>
    <a:srgbClr val="BD1C0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-7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99012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A61EE841-CDC8-4B03-AF9B-9C8258144A8D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8" tIns="45714" rIns="91428" bIns="457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3"/>
            <a:ext cx="5486400" cy="3916115"/>
          </a:xfrm>
          <a:prstGeom prst="rect">
            <a:avLst/>
          </a:prstGeom>
        </p:spPr>
        <p:txBody>
          <a:bodyPr vert="horz" lIns="91428" tIns="45714" rIns="91428" bIns="457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9"/>
            <a:ext cx="2971800" cy="49901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9"/>
            <a:ext cx="2971800" cy="49901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97A68992-ECFA-40DA-B223-FE2A84BA2C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008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="" xmlns:a16="http://schemas.microsoft.com/office/drawing/2014/main" id="{5114EC9E-F9F1-42E8-BA00-E4E04E45FC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="" xmlns:a16="http://schemas.microsoft.com/office/drawing/2014/main" id="{829531CA-6616-45AD-8CBB-82507AD44E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="" xmlns:a16="http://schemas.microsoft.com/office/drawing/2014/main" id="{A82C3323-F667-4B6E-8516-A812BFBEA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848" indent="-285711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2842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599979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116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253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390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8528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5665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CAB1049-2087-429E-9164-292C935DFAB3}" type="slidenum">
              <a:rPr lang="en-IN" altLang="en-US"/>
              <a:pPr/>
              <a:t>15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="" xmlns:a16="http://schemas.microsoft.com/office/drawing/2014/main" id="{357A6B42-CE04-4BDC-80A7-5E5C8FFC5C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="" xmlns:a16="http://schemas.microsoft.com/office/drawing/2014/main" id="{3C60B6C7-6A0B-441B-A9C5-DF1C394983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="" xmlns:a16="http://schemas.microsoft.com/office/drawing/2014/main" id="{2D48CBC8-62DB-47A6-A686-545BF6CD0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848" indent="-285711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2842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599979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116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253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390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8528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5665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BC82BCD-1CF4-4F39-82C2-E2978373D0B0}" type="slidenum">
              <a:rPr lang="en-IN" altLang="en-US"/>
              <a:pPr/>
              <a:t>16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="" xmlns:a16="http://schemas.microsoft.com/office/drawing/2014/main" id="{357A6B42-CE04-4BDC-80A7-5E5C8FFC5C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="" xmlns:a16="http://schemas.microsoft.com/office/drawing/2014/main" id="{3C60B6C7-6A0B-441B-A9C5-DF1C394983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="" xmlns:a16="http://schemas.microsoft.com/office/drawing/2014/main" id="{2D48CBC8-62DB-47A6-A686-545BF6CD0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848" indent="-285711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2842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599979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116" indent="-22856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253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390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8528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5665" indent="-2285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BC82BCD-1CF4-4F39-82C2-E2978373D0B0}" type="slidenum">
              <a:rPr lang="en-IN" altLang="en-US"/>
              <a:pPr/>
              <a:t>17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4346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1BF41-275F-BBF6-1796-9CFAECA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052C38A-9A32-9D5C-7A18-9D36C544B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E23C6E-B929-700D-1844-7A97A0B6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3D5F51-3D4B-9428-E658-3E2BDDD3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E87349-8147-B073-9D0E-671366AB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410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D79EFE-6C4B-70DF-7D79-0015F1D4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50951C2-76E9-B98A-08D0-4886F3C66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7C397E-ED40-EA79-6D91-55C54873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EC7C15-FD2E-2701-634E-350211AB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0B0572-77B3-2B59-8C60-F6C5FA6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7127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33DB23D-0141-0415-4591-88AEECF4B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F8BDCB-6C33-225A-AAB7-E651C082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35FF1E-E883-DDAA-28D7-AB906229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B4472A-2197-CB3E-9148-C31B202A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AB2B31-32BC-D822-04DA-C56D73B4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2590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7849B-5A13-49BA-ABF9-DF0D3D6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958487-0F19-4435-9CA0-F2FC0E08A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8611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BD21FB-53FB-4711-B6BB-181C8A13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9931D5-2A32-4C36-B82A-8BE7DE4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58861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37A8E-0854-4385-B224-16E27D5C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47ABA2-8AFB-4256-A551-9D5D3540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92955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2AF9AD-8EC4-4B49-988A-9ED4EC7C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DDFC4F-3778-4AC6-96E8-49BCE8047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2C8FBA-0BFE-42EB-81D2-23A7B4CD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4536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ADC71E-67F6-4B8B-8537-DC0BA3BD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E336E8-4999-414D-ACB8-A0C845939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A08C4D-F87C-475F-A6F2-35A3673A4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819E467-992D-4238-BA4D-B6E82EF87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146F8A6-8D13-447A-8B6B-549EFE8AF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44143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0BD88B-3CEF-4080-831D-4A1D454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45034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75088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9428FD-77D3-4B27-A020-FE3306CF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E76197-521F-4108-AEAF-144B2C65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7735A0D-7E77-4E43-A6A8-49C0B0DD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4230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04CFF7-E71A-2809-3F86-3C007928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A04388-ED8A-6366-D52D-329E7DCF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499ADE-2D1D-9081-5681-4ABE9D5B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01CAEB-8DFB-7F79-85C6-015CB3AF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489B41-87AA-25EB-DF48-7E7A3746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85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72BC4E-5A7F-4D8E-A5AD-69A1ED72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2570F3-C40D-480C-A962-35E38F6D0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F4691D3-59B9-4E62-939A-A403C7A23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256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1C5BF5-DE7B-438E-9B74-5D60728C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D9E978-B388-44E5-AF13-F4E1674CF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36750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A45DE21-AC2D-42BC-B7BB-8C1BCBC0F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1BB5DE-B568-482B-A2D0-775F4FF88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924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583317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7384" y="1552222"/>
            <a:ext cx="10547350" cy="439631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18568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7849B-5A13-49BA-ABF9-DF0D3D6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958487-0F19-4435-9CA0-F2FC0E08A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76137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BD21FB-53FB-4711-B6BB-181C8A13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9931D5-2A32-4C36-B82A-8BE7DE4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33293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37A8E-0854-4385-B224-16E27D5C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47ABA2-8AFB-4256-A551-9D5D3540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458363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2AF9AD-8EC4-4B49-988A-9ED4EC7C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DDFC4F-3778-4AC6-96E8-49BCE8047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2C8FBA-0BFE-42EB-81D2-23A7B4CD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77934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ADC71E-67F6-4B8B-8537-DC0BA3BD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E336E8-4999-414D-ACB8-A0C845939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A08C4D-F87C-475F-A6F2-35A3673A4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819E467-992D-4238-BA4D-B6E82EF87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146F8A6-8D13-447A-8B6B-549EFE8AF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5825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8E0A28-5C04-1893-0DF3-CE5E2C7A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1E30BA2-8236-51F8-3FE8-FB1776513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83E320-0F1A-326C-41CF-604FCE56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1A3D0B-0557-5507-52EF-A70904F99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E4336D-420F-A166-278A-8D4C913D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37492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0BD88B-3CEF-4080-831D-4A1D454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7472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18724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9428FD-77D3-4B27-A020-FE3306CF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E76197-521F-4108-AEAF-144B2C65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7735A0D-7E77-4E43-A6A8-49C0B0DD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68867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72BC4E-5A7F-4D8E-A5AD-69A1ED72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2570F3-C40D-480C-A962-35E38F6D0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F4691D3-59B9-4E62-939A-A403C7A23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51964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1C5BF5-DE7B-438E-9B74-5D60728C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D9E978-B388-44E5-AF13-F4E1674CF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0063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A45DE21-AC2D-42BC-B7BB-8C1BCBC0F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1BB5DE-B568-482B-A2D0-775F4FF88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06099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6CB43B-A99B-4DA6-9A09-3756B2DD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843001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191822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=""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CORPORATE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7709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CORPORATE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9232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B6C48-952D-49C5-D3B8-627CF0BD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7AD530-F880-A7F7-1381-170B5D0DC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911EAD3-67BD-28F2-3983-A0A7E44F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07F6F9-C2D1-8526-6948-2675B74E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96103F6-18F2-C0EB-9912-F9CA477D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16D5E3-52A5-4014-10DA-3F807B51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61555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=""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=""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=""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=""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CORPORATE PROFILE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61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80F2A0-AC5A-50C4-B8F5-A2D18E63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32F6E9-43E7-29BD-1EB1-F73E45C8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7A85399-212C-2493-8576-9CFFCE722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1C07EAE-4972-DE94-3A3E-86F425202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70E2238-C078-60A1-4D1E-503CB5716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23CFC95-F061-8683-5E3A-BB0B3150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2C3BED-D77C-3CBE-EA0C-BA54300C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10F3F9F-C85B-933E-D215-2916DB78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33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1E2AD5-21EB-048A-C32B-178155F4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AD6F7EC-7887-4C64-D982-8114AE16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EEC115C-5286-B8BC-7739-5D3A93D3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B6DAC7B-99B3-6FBB-5F23-1BD04B61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148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A8B5528-CDB4-5CC6-8AE0-7BAA97F8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BBD65A5-18D0-E8A5-E4E5-37956D97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789B3C-CFEB-43ED-4A41-827BA558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993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B53BF-6AC6-2FBC-07E0-508A056D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63BD60-1C45-FF26-FCBF-0364ADD38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C6ED139-0C70-5C98-A95D-D07BE9FEE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3444508-F314-F78A-C435-57A5B4E7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99527C8-8184-CF9B-4797-5F25B936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9006D6-511D-16D8-1352-4C3BF3C2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561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C2DE17-1376-0FC0-C043-6BED8DBC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AE489D3-E80E-B275-EDAD-CBEB462F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662A931-F09E-1525-3114-D10D93597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B3F58C-37F2-8C6A-A9B2-576F4CB0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843ECD7-0BEB-8BFE-4251-651475FC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9B876B-3A38-F81A-FC5D-4900046E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922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7CA4632-B6C2-5B86-FAE0-6FA5B054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36BC2E0-7DB8-6FCB-3D52-1D1A07D5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D940AA-F5CD-3908-296C-48151CA2C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50650-6D5A-4D70-AD1E-493CC7D9BA97}" type="datetimeFigureOut">
              <a:rPr lang="en-US" smtClean="0"/>
              <a:pPr/>
              <a:t>02-Jul-24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5C4F5C-D0A8-FF11-E015-D2FCB8430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18C4ED-8D11-B82F-7A5C-1887CB02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8777-3FC4-47FD-8455-EF7975090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732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7579091-C0B7-4042-A59F-8A505197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A7C310-9A37-4D38-A589-CBD491C17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85AB1D-F4D0-49C9-AB78-1601D72EE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8DE4-8D13-48A6-9A69-5D7A917E5D73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847B65-54D6-4DEB-95D5-FF421B99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9ED78F-26DD-4676-93E6-112009C0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3D92-2396-466A-AD93-72D09D7BE5D3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Border">
            <a:extLst>
              <a:ext uri="{FF2B5EF4-FFF2-40B4-BE49-F238E27FC236}">
                <a16:creationId xmlns="" xmlns:a16="http://schemas.microsoft.com/office/drawing/2014/main" id="{0224F6F9-8515-4618-A6E9-641A2D143712}"/>
              </a:ext>
            </a:extLst>
          </p:cNvPr>
          <p:cNvGrpSpPr/>
          <p:nvPr userDrawn="1"/>
        </p:nvGrpSpPr>
        <p:grpSpPr>
          <a:xfrm>
            <a:off x="-287" y="0"/>
            <a:ext cx="12189399" cy="6858000"/>
            <a:chOff x="-287" y="0"/>
            <a:chExt cx="12189399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6509A42-E217-4A0E-940E-579CD7DA4013}"/>
                </a:ext>
              </a:extLst>
            </p:cNvPr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6332EEF-44F1-4326-AFF2-39E0D8A48423}"/>
                </a:ext>
              </a:extLst>
            </p:cNvPr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50B78C9-C8DA-4BD9-AC60-882CC8D19A30}"/>
                </a:ext>
              </a:extLst>
            </p:cNvPr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10AE77A-D261-4EA1-9EAC-F3947CA5116B}"/>
                </a:ext>
              </a:extLst>
            </p:cNvPr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2" name="Border">
            <a:extLst>
              <a:ext uri="{FF2B5EF4-FFF2-40B4-BE49-F238E27FC236}">
                <a16:creationId xmlns="" xmlns:a16="http://schemas.microsoft.com/office/drawing/2014/main" id="{529FFF93-113F-4B9C-B2F4-96D3EFBFD509}"/>
              </a:ext>
            </a:extLst>
          </p:cNvPr>
          <p:cNvGrpSpPr/>
          <p:nvPr userDrawn="1"/>
        </p:nvGrpSpPr>
        <p:grpSpPr>
          <a:xfrm>
            <a:off x="-289" y="10269"/>
            <a:ext cx="12189399" cy="6858000"/>
            <a:chOff x="-287" y="0"/>
            <a:chExt cx="12189399" cy="685800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E4002655-2804-44F7-9221-E3D8F25F5FDF}"/>
                </a:ext>
              </a:extLst>
            </p:cNvPr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1D2DFF4E-8BEE-40D4-A5DD-FB0BAD4A0A26}"/>
                </a:ext>
              </a:extLst>
            </p:cNvPr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B50F6FA-831C-4365-BAA7-68C693687CAB}"/>
                </a:ext>
              </a:extLst>
            </p:cNvPr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EB1F90D1-4336-4404-BA56-ADA77EDC0698}"/>
                </a:ext>
              </a:extLst>
            </p:cNvPr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857F47E-1AE1-4304-AB18-392C753FAA36}"/>
              </a:ext>
            </a:extLst>
          </p:cNvPr>
          <p:cNvSpPr txBox="1"/>
          <p:nvPr userDrawn="1"/>
        </p:nvSpPr>
        <p:spPr>
          <a:xfrm>
            <a:off x="6210301" y="6522489"/>
            <a:ext cx="5364162" cy="24343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dirty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2024, Efftronics Systems Pvt. Ltd. All rights reserved | 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Confidential – Internal/Restricted/Highly Restricted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="" xmlns:a16="http://schemas.microsoft.com/office/drawing/2014/main" id="{3535E2CF-5413-4CD9-9505-964586071B84}"/>
              </a:ext>
            </a:extLst>
          </p:cNvPr>
          <p:cNvSpPr txBox="1">
            <a:spLocks/>
          </p:cNvSpPr>
          <p:nvPr userDrawn="1"/>
        </p:nvSpPr>
        <p:spPr>
          <a:xfrm>
            <a:off x="8777289" y="6556248"/>
            <a:ext cx="2498723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="" xmlns:a16="http://schemas.microsoft.com/office/drawing/2014/main" id="{9603F09E-B7B2-4483-89D9-F3F705FA3C33}"/>
              </a:ext>
            </a:extLst>
          </p:cNvPr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BC38B-A9E5-43BC-9D00-398374CB27B1}" type="slidenum">
              <a:rPr kumimoji="0" lang="en-IN" sz="800" b="0" i="0" u="none" strike="noStrike" kern="1200" cap="none" spc="0" normalizeH="0" baseline="0" noProof="0" smtClean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 descr="efftronics logo.png">
            <a:extLst>
              <a:ext uri="{FF2B5EF4-FFF2-40B4-BE49-F238E27FC236}">
                <a16:creationId xmlns="" xmlns:a16="http://schemas.microsoft.com/office/drawing/2014/main" id="{9F592CCF-9F83-430F-AEE3-C9100AF5301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" y="6372473"/>
            <a:ext cx="2230580" cy="5138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624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8" r:id="rId12"/>
    <p:sldLayoutId id="214748371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7579091-C0B7-4042-A59F-8A505197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A7C310-9A37-4D38-A589-CBD491C17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85AB1D-F4D0-49C9-AB78-1601D72EE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8DE4-8D13-48A6-9A69-5D7A917E5D73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847B65-54D6-4DEB-95D5-FF421B99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9ED78F-26DD-4676-93E6-112009C0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3D92-2396-466A-AD93-72D09D7BE5D3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Border">
            <a:extLst>
              <a:ext uri="{FF2B5EF4-FFF2-40B4-BE49-F238E27FC236}">
                <a16:creationId xmlns="" xmlns:a16="http://schemas.microsoft.com/office/drawing/2014/main" id="{0224F6F9-8515-4618-A6E9-641A2D143712}"/>
              </a:ext>
            </a:extLst>
          </p:cNvPr>
          <p:cNvGrpSpPr/>
          <p:nvPr userDrawn="1"/>
        </p:nvGrpSpPr>
        <p:grpSpPr>
          <a:xfrm>
            <a:off x="-287" y="0"/>
            <a:ext cx="12189399" cy="6858000"/>
            <a:chOff x="-287" y="0"/>
            <a:chExt cx="12189399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6509A42-E217-4A0E-940E-579CD7DA4013}"/>
                </a:ext>
              </a:extLst>
            </p:cNvPr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6332EEF-44F1-4326-AFF2-39E0D8A48423}"/>
                </a:ext>
              </a:extLst>
            </p:cNvPr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50B78C9-C8DA-4BD9-AC60-882CC8D19A30}"/>
                </a:ext>
              </a:extLst>
            </p:cNvPr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10AE77A-D261-4EA1-9EAC-F3947CA5116B}"/>
                </a:ext>
              </a:extLst>
            </p:cNvPr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2" name="Border">
            <a:extLst>
              <a:ext uri="{FF2B5EF4-FFF2-40B4-BE49-F238E27FC236}">
                <a16:creationId xmlns="" xmlns:a16="http://schemas.microsoft.com/office/drawing/2014/main" id="{529FFF93-113F-4B9C-B2F4-96D3EFBFD509}"/>
              </a:ext>
            </a:extLst>
          </p:cNvPr>
          <p:cNvGrpSpPr/>
          <p:nvPr userDrawn="1"/>
        </p:nvGrpSpPr>
        <p:grpSpPr>
          <a:xfrm>
            <a:off x="-289" y="10269"/>
            <a:ext cx="12189399" cy="6858000"/>
            <a:chOff x="-287" y="0"/>
            <a:chExt cx="12189399" cy="685800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E4002655-2804-44F7-9221-E3D8F25F5FDF}"/>
                </a:ext>
              </a:extLst>
            </p:cNvPr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1D2DFF4E-8BEE-40D4-A5DD-FB0BAD4A0A26}"/>
                </a:ext>
              </a:extLst>
            </p:cNvPr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B50F6FA-831C-4365-BAA7-68C693687CAB}"/>
                </a:ext>
              </a:extLst>
            </p:cNvPr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EB1F90D1-4336-4404-BA56-ADA77EDC0698}"/>
                </a:ext>
              </a:extLst>
            </p:cNvPr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rgbClr val="DCE3E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857F47E-1AE1-4304-AB18-392C753FAA36}"/>
              </a:ext>
            </a:extLst>
          </p:cNvPr>
          <p:cNvSpPr txBox="1"/>
          <p:nvPr userDrawn="1"/>
        </p:nvSpPr>
        <p:spPr>
          <a:xfrm>
            <a:off x="6210301" y="6522489"/>
            <a:ext cx="5364162" cy="24343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dirty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2024, Efftronics Systems Pvt. Ltd. All rights reserved | 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Confidential – Internal/Restricted/Highly Restricted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="" xmlns:a16="http://schemas.microsoft.com/office/drawing/2014/main" id="{3535E2CF-5413-4CD9-9505-964586071B84}"/>
              </a:ext>
            </a:extLst>
          </p:cNvPr>
          <p:cNvSpPr txBox="1">
            <a:spLocks/>
          </p:cNvSpPr>
          <p:nvPr userDrawn="1"/>
        </p:nvSpPr>
        <p:spPr>
          <a:xfrm>
            <a:off x="8777289" y="6556248"/>
            <a:ext cx="2498723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="" xmlns:a16="http://schemas.microsoft.com/office/drawing/2014/main" id="{9603F09E-B7B2-4483-89D9-F3F705FA3C33}"/>
              </a:ext>
            </a:extLst>
          </p:cNvPr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BC38B-A9E5-43BC-9D00-398374CB27B1}" type="slidenum">
              <a:rPr kumimoji="0" lang="en-IN" sz="800" b="0" i="0" u="none" strike="noStrike" kern="1200" cap="none" spc="0" normalizeH="0" baseline="0" noProof="0" smtClean="0">
                <a:ln>
                  <a:noFill/>
                </a:ln>
                <a:solidFill>
                  <a:srgbClr val="5F5F5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 descr="efftronics logo.png">
            <a:extLst>
              <a:ext uri="{FF2B5EF4-FFF2-40B4-BE49-F238E27FC236}">
                <a16:creationId xmlns="" xmlns:a16="http://schemas.microsoft.com/office/drawing/2014/main" id="{9F592CCF-9F83-430F-AEE3-C9100AF5301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" y="6372473"/>
            <a:ext cx="2230580" cy="5138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554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8" r:id="rId14"/>
    <p:sldLayoutId id="2147483739" r:id="rId15"/>
    <p:sldLayoutId id="214748374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1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="" xmlns:a16="http://schemas.microsoft.com/office/drawing/2014/main" id="{7115E127-5EFA-63C4-4D42-CAA886B7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763" y="1031380"/>
            <a:ext cx="9034462" cy="5386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400" b="1" dirty="0">
                <a:solidFill>
                  <a:srgbClr val="00B0F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  </a:t>
            </a:r>
          </a:p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endParaRPr lang="en-US" sz="2800" b="1" dirty="0">
              <a:solidFill>
                <a:srgbClr val="00206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endParaRPr lang="en-US" b="1" dirty="0">
              <a:solidFill>
                <a:srgbClr val="00206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srgbClr val="00206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SOUTH CENTRAL RAILWAY</a:t>
            </a:r>
          </a:p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000" b="1" dirty="0">
                <a:solidFill>
                  <a:srgbClr val="00B05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HYDERABAD DIVISION</a:t>
            </a:r>
          </a:p>
          <a:p>
            <a:pPr algn="ctr" eaLnBrk="1" hangingPunct="1">
              <a:lnSpc>
                <a:spcPct val="107000"/>
              </a:lnSpc>
              <a:spcAft>
                <a:spcPts val="800"/>
              </a:spcAft>
              <a:defRPr/>
            </a:pPr>
            <a:endParaRPr lang="en-US" sz="2000" b="1" dirty="0">
              <a:solidFill>
                <a:srgbClr val="00B05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Inauguration of Smart Pumping System</a:t>
            </a: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at </a:t>
            </a:r>
            <a:r>
              <a:rPr lang="en-US" sz="2800" dirty="0" err="1">
                <a:solidFill>
                  <a:srgbClr val="C0000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Sheepmandi</a:t>
            </a:r>
            <a:endParaRPr lang="en-US" sz="2800" dirty="0">
              <a:solidFill>
                <a:srgbClr val="C0000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endParaRPr lang="en-US" sz="1100" dirty="0">
              <a:solidFill>
                <a:srgbClr val="00B05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By</a:t>
            </a:r>
          </a:p>
          <a:p>
            <a:pPr algn="ctr" eaLnBrk="1" hangingPunct="1">
              <a:spcAft>
                <a:spcPts val="200"/>
              </a:spcAft>
              <a:defRPr/>
            </a:pPr>
            <a:endParaRPr lang="en-US" sz="1100" dirty="0">
              <a:solidFill>
                <a:srgbClr val="00B05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2400" dirty="0">
                <a:solidFill>
                  <a:srgbClr val="7030A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Shri Arun Kumar Jain</a:t>
            </a: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1200" b="1" dirty="0">
                <a:solidFill>
                  <a:srgbClr val="7030A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General Manager, South Central Railway</a:t>
            </a:r>
            <a:endParaRPr lang="en-US" sz="1400" dirty="0">
              <a:solidFill>
                <a:srgbClr val="7030A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endParaRPr lang="en-US" sz="1400" dirty="0">
              <a:solidFill>
                <a:srgbClr val="00B050"/>
              </a:solidFill>
              <a:latin typeface="Arial Black" pitchFamily="34" charset="0"/>
              <a:ea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200"/>
              </a:spcAft>
              <a:defRPr/>
            </a:pPr>
            <a:r>
              <a:rPr lang="en-US" sz="1400" dirty="0">
                <a:solidFill>
                  <a:srgbClr val="002060"/>
                </a:solidFill>
                <a:latin typeface="Arial Black" pitchFamily="34" charset="0"/>
                <a:ea typeface="Calibri" pitchFamily="34" charset="0"/>
                <a:cs typeface="Times New Roman" pitchFamily="18" charset="0"/>
              </a:rPr>
              <a:t>On 02-07-2024</a:t>
            </a:r>
          </a:p>
        </p:txBody>
      </p:sp>
      <p:pic>
        <p:nvPicPr>
          <p:cNvPr id="19" name="Picture 18" descr="red-curtain-half-left.jpg">
            <a:extLst>
              <a:ext uri="{FF2B5EF4-FFF2-40B4-BE49-F238E27FC236}">
                <a16:creationId xmlns="" xmlns:a16="http://schemas.microsoft.com/office/drawing/2014/main" id="{3054D3BC-A871-B1EE-375A-47284BBDF5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8"/>
            <a:ext cx="5772150" cy="68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ed-curtain-half-right.jpg">
            <a:extLst>
              <a:ext uri="{FF2B5EF4-FFF2-40B4-BE49-F238E27FC236}">
                <a16:creationId xmlns="" xmlns:a16="http://schemas.microsoft.com/office/drawing/2014/main" id="{4BDAFC50-33FB-86BF-76E2-E5BBCE06F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0"/>
            <a:ext cx="6505575" cy="68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Gold curtain.png">
            <a:extLst>
              <a:ext uri="{FF2B5EF4-FFF2-40B4-BE49-F238E27FC236}">
                <a16:creationId xmlns="" xmlns:a16="http://schemas.microsoft.com/office/drawing/2014/main" id="{B4C5CDF4-84F7-183F-1E17-182C7661A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34557 -0.0004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5 0.00439 L 0.06106 0.00115 " pathEditMode="relative" rAng="0" ptsTypes="AA">
                                      <p:cBhvr>
                                        <p:cTn id="8" dur="3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51E3729A-A328-45C2-B81A-1DD5E2A9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657A87B-1D5C-42E7-A1B0-6AC5220C926F}"/>
              </a:ext>
            </a:extLst>
          </p:cNvPr>
          <p:cNvSpPr/>
          <p:nvPr/>
        </p:nvSpPr>
        <p:spPr>
          <a:xfrm>
            <a:off x="0" y="-26988"/>
            <a:ext cx="12192000" cy="598328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8196" name="TextBox 31">
            <a:extLst>
              <a:ext uri="{FF2B5EF4-FFF2-40B4-BE49-F238E27FC236}">
                <a16:creationId xmlns="" xmlns:a16="http://schemas.microsoft.com/office/drawing/2014/main" id="{16D1ABCB-6BF7-4A3D-95D1-A8226344C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6E1F9E8-4DC3-4B2B-B0BC-CFB05AC5AF26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lang="en-GB" altLang="en-US" sz="1000"/>
          </a:p>
        </p:txBody>
      </p:sp>
      <p:pic>
        <p:nvPicPr>
          <p:cNvPr id="8197" name="Picture 16" descr="A picture containing object&#10;&#10;Description generated with very high confidence">
            <a:extLst>
              <a:ext uri="{FF2B5EF4-FFF2-40B4-BE49-F238E27FC236}">
                <a16:creationId xmlns="" xmlns:a16="http://schemas.microsoft.com/office/drawing/2014/main" id="{1B3F9394-8C22-4DAE-80CF-646DFC4A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0" y="58738"/>
            <a:ext cx="2235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Box 15">
            <a:extLst>
              <a:ext uri="{FF2B5EF4-FFF2-40B4-BE49-F238E27FC236}">
                <a16:creationId xmlns="" xmlns:a16="http://schemas.microsoft.com/office/drawing/2014/main" id="{1E864185-D87F-4C70-8B48-D9DBCFF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74613"/>
            <a:ext cx="6146800" cy="585787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chemeClr val="bg1"/>
                </a:solidFill>
              </a:rPr>
              <a:t>After</a:t>
            </a:r>
            <a:endParaRPr lang="en-IN" altLang="en-US" sz="32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B694D3-A8BE-4B3B-944C-8CDB2BD85056}"/>
              </a:ext>
            </a:extLst>
          </p:cNvPr>
          <p:cNvSpPr txBox="1"/>
          <p:nvPr/>
        </p:nvSpPr>
        <p:spPr>
          <a:xfrm>
            <a:off x="0" y="76200"/>
            <a:ext cx="6045200" cy="585788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3200" b="1" dirty="0"/>
              <a:t>Before</a:t>
            </a:r>
            <a:endParaRPr lang="en-IN" sz="3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3A44932-AA57-4152-97CC-CDA903E99702}"/>
              </a:ext>
            </a:extLst>
          </p:cNvPr>
          <p:cNvCxnSpPr>
            <a:cxnSpLocks/>
          </p:cNvCxnSpPr>
          <p:nvPr/>
        </p:nvCxnSpPr>
        <p:spPr>
          <a:xfrm>
            <a:off x="5354638" y="3586163"/>
            <a:ext cx="74136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C475B9A-CDE0-497E-9400-7B9FCB43DB68}"/>
              </a:ext>
            </a:extLst>
          </p:cNvPr>
          <p:cNvSpPr txBox="1"/>
          <p:nvPr/>
        </p:nvSpPr>
        <p:spPr>
          <a:xfrm>
            <a:off x="115888" y="5632450"/>
            <a:ext cx="5238750" cy="400050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Centrifugal Pumps  </a:t>
            </a:r>
            <a:endParaRPr lang="en-IN" sz="2000" dirty="0"/>
          </a:p>
        </p:txBody>
      </p:sp>
      <p:sp>
        <p:nvSpPr>
          <p:cNvPr id="8202" name="TextBox 23">
            <a:extLst>
              <a:ext uri="{FF2B5EF4-FFF2-40B4-BE49-F238E27FC236}">
                <a16:creationId xmlns="" xmlns:a16="http://schemas.microsoft.com/office/drawing/2014/main" id="{480DD539-4F66-4AB8-81F7-B477797BB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440488"/>
            <a:ext cx="5581650" cy="400050"/>
          </a:xfrm>
          <a:prstGeom prst="rect">
            <a:avLst/>
          </a:prstGeom>
          <a:solidFill>
            <a:srgbClr val="00B050">
              <a:alpha val="9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Submersible pumps </a:t>
            </a:r>
            <a:endParaRPr lang="en-IN" altLang="en-US" sz="2000" dirty="0">
              <a:solidFill>
                <a:schemeClr val="bg1"/>
              </a:solidFill>
            </a:endParaRPr>
          </a:p>
        </p:txBody>
      </p:sp>
      <p:sp>
        <p:nvSpPr>
          <p:cNvPr id="8203" name="TextBox 22">
            <a:extLst>
              <a:ext uri="{FF2B5EF4-FFF2-40B4-BE49-F238E27FC236}">
                <a16:creationId xmlns="" xmlns:a16="http://schemas.microsoft.com/office/drawing/2014/main" id="{013609F1-1C4C-4E51-BCD6-DE44D5FA7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550" y="3892550"/>
            <a:ext cx="2451100" cy="400050"/>
          </a:xfrm>
          <a:prstGeom prst="rect">
            <a:avLst/>
          </a:prstGeom>
          <a:solidFill>
            <a:srgbClr val="00B050">
              <a:alpha val="9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</a:rPr>
              <a:t>VVFD Panel</a:t>
            </a:r>
            <a:endParaRPr lang="en-IN" altLang="en-US" sz="2000">
              <a:solidFill>
                <a:schemeClr val="bg1"/>
              </a:solidFill>
            </a:endParaRPr>
          </a:p>
        </p:txBody>
      </p:sp>
      <p:pic>
        <p:nvPicPr>
          <p:cNvPr id="8204" name="Picture 2">
            <a:extLst>
              <a:ext uri="{FF2B5EF4-FFF2-40B4-BE49-F238E27FC236}">
                <a16:creationId xmlns="" xmlns:a16="http://schemas.microsoft.com/office/drawing/2014/main" id="{F4667877-179D-4D93-BEFF-8CA2B10E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718" r="4128" b="8449"/>
          <a:stretch>
            <a:fillRect/>
          </a:stretch>
        </p:blipFill>
        <p:spPr bwMode="auto">
          <a:xfrm>
            <a:off x="115888" y="1887538"/>
            <a:ext cx="523875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4">
            <a:extLst>
              <a:ext uri="{FF2B5EF4-FFF2-40B4-BE49-F238E27FC236}">
                <a16:creationId xmlns="" xmlns:a16="http://schemas.microsoft.com/office/drawing/2014/main" id="{1C866D72-8BDC-4E77-B141-5D77311C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292" b="12061"/>
          <a:stretch>
            <a:fillRect/>
          </a:stretch>
        </p:blipFill>
        <p:spPr bwMode="auto">
          <a:xfrm>
            <a:off x="6096000" y="735013"/>
            <a:ext cx="283051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TextBox 21">
            <a:extLst>
              <a:ext uri="{FF2B5EF4-FFF2-40B4-BE49-F238E27FC236}">
                <a16:creationId xmlns="" xmlns:a16="http://schemas.microsoft.com/office/drawing/2014/main" id="{20E00858-5475-4054-A91E-4D4971D2C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876675"/>
            <a:ext cx="2830513" cy="400050"/>
          </a:xfrm>
          <a:prstGeom prst="rect">
            <a:avLst/>
          </a:prstGeom>
          <a:solidFill>
            <a:srgbClr val="00B050">
              <a:alpha val="9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</a:rPr>
              <a:t>Jib-Crane</a:t>
            </a:r>
            <a:endParaRPr lang="en-IN" altLang="en-US" sz="2000">
              <a:solidFill>
                <a:schemeClr val="bg1"/>
              </a:solidFill>
            </a:endParaRPr>
          </a:p>
        </p:txBody>
      </p:sp>
      <p:pic>
        <p:nvPicPr>
          <p:cNvPr id="8207" name="Picture 6">
            <a:extLst>
              <a:ext uri="{FF2B5EF4-FFF2-40B4-BE49-F238E27FC236}">
                <a16:creationId xmlns="" xmlns:a16="http://schemas.microsoft.com/office/drawing/2014/main" id="{88BF5A13-463E-4D49-BB08-A0E6C4E3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7"/>
          <a:stretch>
            <a:fillRect/>
          </a:stretch>
        </p:blipFill>
        <p:spPr bwMode="auto">
          <a:xfrm>
            <a:off x="9226550" y="735013"/>
            <a:ext cx="24511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8">
            <a:extLst>
              <a:ext uri="{FF2B5EF4-FFF2-40B4-BE49-F238E27FC236}">
                <a16:creationId xmlns="" xmlns:a16="http://schemas.microsoft.com/office/drawing/2014/main" id="{1E29FBEE-1FFF-4A4D-95E9-8CF22C80F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048"/>
          <a:stretch>
            <a:fillRect/>
          </a:stretch>
        </p:blipFill>
        <p:spPr bwMode="auto">
          <a:xfrm>
            <a:off x="6096000" y="4413250"/>
            <a:ext cx="5581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52C0AB0-415E-4011-7041-99869ADD9F1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397" y="6401952"/>
            <a:ext cx="5995603" cy="4417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5C3E63FD-E8F9-4E06-9C0A-8A00ADCF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8B7151F-D771-4964-9F61-D882292FAD8E}"/>
              </a:ext>
            </a:extLst>
          </p:cNvPr>
          <p:cNvSpPr/>
          <p:nvPr/>
        </p:nvSpPr>
        <p:spPr>
          <a:xfrm>
            <a:off x="0" y="-26988"/>
            <a:ext cx="12192000" cy="598328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0B501060-0F7D-44A7-B1EC-405CC876AFCE}"/>
              </a:ext>
            </a:extLst>
          </p:cNvPr>
          <p:cNvSpPr/>
          <p:nvPr/>
        </p:nvSpPr>
        <p:spPr>
          <a:xfrm>
            <a:off x="0" y="5819820"/>
            <a:ext cx="12192000" cy="571500"/>
          </a:xfrm>
          <a:prstGeom prst="rect">
            <a:avLst/>
          </a:prstGeom>
          <a:gradFill>
            <a:gsLst>
              <a:gs pos="0">
                <a:srgbClr val="28698F"/>
              </a:gs>
              <a:gs pos="100000">
                <a:srgbClr val="01A3A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EMERGING RAILWAYS ….STEAMING AHEAD</a:t>
            </a:r>
          </a:p>
        </p:txBody>
      </p:sp>
      <p:sp>
        <p:nvSpPr>
          <p:cNvPr id="9221" name="TextBox 31">
            <a:extLst>
              <a:ext uri="{FF2B5EF4-FFF2-40B4-BE49-F238E27FC236}">
                <a16:creationId xmlns="" xmlns:a16="http://schemas.microsoft.com/office/drawing/2014/main" id="{E2E8F696-57C8-49E0-8341-9429352E8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E6961F7-0C76-4076-90AD-C99710B70CAB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lang="en-GB" altLang="en-US" sz="100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947A9F2-9B54-4629-982E-39B37D68C531}"/>
              </a:ext>
            </a:extLst>
          </p:cNvPr>
          <p:cNvSpPr/>
          <p:nvPr/>
        </p:nvSpPr>
        <p:spPr>
          <a:xfrm>
            <a:off x="246063" y="14288"/>
            <a:ext cx="9551987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B050"/>
                </a:solidFill>
                <a:latin typeface="Daytona" panose="020B0604030500040204" pitchFamily="34" charset="0"/>
                <a:ea typeface="SimSun" panose="02010600030101010101" pitchFamily="2" charset="-122"/>
                <a:cs typeface="+mj-cs"/>
              </a:rPr>
              <a:t>Installation Photos: Ultrasonic Level Sensors </a:t>
            </a:r>
            <a:endParaRPr lang="en-IN" sz="3200" b="1" dirty="0">
              <a:solidFill>
                <a:srgbClr val="00B050"/>
              </a:solidFill>
              <a:latin typeface="Daytona" panose="020B0604030500040204" pitchFamily="34" charset="0"/>
              <a:ea typeface="SimSun" panose="02010600030101010101" pitchFamily="2" charset="-122"/>
              <a:cs typeface="+mj-cs"/>
            </a:endParaRPr>
          </a:p>
        </p:txBody>
      </p:sp>
      <p:sp>
        <p:nvSpPr>
          <p:cNvPr id="9223" name="Straight Connector 4">
            <a:extLst>
              <a:ext uri="{FF2B5EF4-FFF2-40B4-BE49-F238E27FC236}">
                <a16:creationId xmlns="" xmlns:a16="http://schemas.microsoft.com/office/drawing/2014/main" id="{30B60CC2-726B-456B-B9A7-A8A6D9455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4688"/>
            <a:ext cx="12192000" cy="9525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5" name="TextBox 1">
            <a:extLst>
              <a:ext uri="{FF2B5EF4-FFF2-40B4-BE49-F238E27FC236}">
                <a16:creationId xmlns="" xmlns:a16="http://schemas.microsoft.com/office/drawing/2014/main" id="{F9BDC72E-9428-4D65-8480-E9DDB9253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464175"/>
            <a:ext cx="5716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Installation of  Ultrasonic Level Meters at sheep mandi</a:t>
            </a:r>
            <a:endParaRPr lang="en-IN" altLang="en-US" sz="1800"/>
          </a:p>
        </p:txBody>
      </p:sp>
      <p:sp>
        <p:nvSpPr>
          <p:cNvPr id="9226" name="TextBox 12">
            <a:extLst>
              <a:ext uri="{FF2B5EF4-FFF2-40B4-BE49-F238E27FC236}">
                <a16:creationId xmlns="" xmlns:a16="http://schemas.microsoft.com/office/drawing/2014/main" id="{1956B452-8156-45D2-B661-84217497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0" y="5464175"/>
            <a:ext cx="3894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Live Data on Dashboard</a:t>
            </a:r>
            <a:endParaRPr lang="en-IN" altLang="en-US" sz="1800"/>
          </a:p>
        </p:txBody>
      </p:sp>
      <p:pic>
        <p:nvPicPr>
          <p:cNvPr id="9227" name="Picture 2">
            <a:extLst>
              <a:ext uri="{FF2B5EF4-FFF2-40B4-BE49-F238E27FC236}">
                <a16:creationId xmlns="" xmlns:a16="http://schemas.microsoft.com/office/drawing/2014/main" id="{9D38DF7C-C0C7-468B-B4C4-366A8B36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56" t="17641" r="9303" b="42645"/>
          <a:stretch>
            <a:fillRect/>
          </a:stretch>
        </p:blipFill>
        <p:spPr bwMode="auto">
          <a:xfrm>
            <a:off x="246063" y="755650"/>
            <a:ext cx="394335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4">
            <a:extLst>
              <a:ext uri="{FF2B5EF4-FFF2-40B4-BE49-F238E27FC236}">
                <a16:creationId xmlns="" xmlns:a16="http://schemas.microsoft.com/office/drawing/2014/main" id="{50A62FE2-BBDB-4FBE-A08E-E7134EE7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816" r="10197" b="22130"/>
          <a:stretch>
            <a:fillRect/>
          </a:stretch>
        </p:blipFill>
        <p:spPr bwMode="auto">
          <a:xfrm>
            <a:off x="4244975" y="738188"/>
            <a:ext cx="2592388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5">
            <a:extLst>
              <a:ext uri="{FF2B5EF4-FFF2-40B4-BE49-F238E27FC236}">
                <a16:creationId xmlns="" xmlns:a16="http://schemas.microsoft.com/office/drawing/2014/main" id="{0C86F852-D22E-43F4-BDCB-E07F5B96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2963863"/>
            <a:ext cx="2716212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6">
            <a:extLst>
              <a:ext uri="{FF2B5EF4-FFF2-40B4-BE49-F238E27FC236}">
                <a16:creationId xmlns="" xmlns:a16="http://schemas.microsoft.com/office/drawing/2014/main" id="{18770CC2-5F46-450D-839F-28AB5106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823913"/>
            <a:ext cx="508635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D37866-9AAD-4766-0479-7794D03E67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98" y="6391320"/>
            <a:ext cx="3081158" cy="452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C27881-7B97-AEC3-293E-8FA68A82424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97" y="6401952"/>
            <a:ext cx="11212645" cy="4417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6E0AB74A-0DBB-40FC-86AD-A18918CA4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2D4D9A3-E465-4438-A14E-27A07134B596}"/>
              </a:ext>
            </a:extLst>
          </p:cNvPr>
          <p:cNvSpPr/>
          <p:nvPr/>
        </p:nvSpPr>
        <p:spPr>
          <a:xfrm>
            <a:off x="0" y="-26988"/>
            <a:ext cx="12192000" cy="598328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12CE736-7DE1-4ABC-952E-9FA00CA10987}"/>
              </a:ext>
            </a:extLst>
          </p:cNvPr>
          <p:cNvSpPr/>
          <p:nvPr/>
        </p:nvSpPr>
        <p:spPr>
          <a:xfrm>
            <a:off x="0" y="5819821"/>
            <a:ext cx="12192000" cy="571500"/>
          </a:xfrm>
          <a:prstGeom prst="rect">
            <a:avLst/>
          </a:prstGeom>
          <a:gradFill>
            <a:gsLst>
              <a:gs pos="0">
                <a:srgbClr val="28698F"/>
              </a:gs>
              <a:gs pos="100000">
                <a:srgbClr val="01A3A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EMERGING RAILWAYS ….STEAMING AHEAD</a:t>
            </a:r>
          </a:p>
        </p:txBody>
      </p:sp>
      <p:sp>
        <p:nvSpPr>
          <p:cNvPr id="10245" name="TextBox 31">
            <a:extLst>
              <a:ext uri="{FF2B5EF4-FFF2-40B4-BE49-F238E27FC236}">
                <a16:creationId xmlns="" xmlns:a16="http://schemas.microsoft.com/office/drawing/2014/main" id="{26E7FDC5-D743-4FE6-8094-36FB80723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1EFB04B-02F4-433D-AA59-2AA6B9C96D17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lang="en-GB" altLang="en-US" sz="100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91C34A2-1E4C-4159-9FF1-10C9201A78B3}"/>
              </a:ext>
            </a:extLst>
          </p:cNvPr>
          <p:cNvSpPr/>
          <p:nvPr/>
        </p:nvSpPr>
        <p:spPr>
          <a:xfrm>
            <a:off x="260350" y="101600"/>
            <a:ext cx="9871075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B050"/>
                </a:solidFill>
                <a:latin typeface="Daytona" panose="020B0604030500040204" pitchFamily="34" charset="0"/>
                <a:ea typeface="SimSun" panose="02010600030101010101" pitchFamily="2" charset="-122"/>
                <a:cs typeface="+mj-cs"/>
              </a:rPr>
              <a:t>Installation Photos : EM Flow meters</a:t>
            </a:r>
            <a:endParaRPr lang="en-IN" sz="3200" b="1" dirty="0">
              <a:solidFill>
                <a:srgbClr val="00B050"/>
              </a:solidFill>
              <a:latin typeface="Daytona" panose="020B0604030500040204" pitchFamily="34" charset="0"/>
              <a:ea typeface="SimSun" panose="02010600030101010101" pitchFamily="2" charset="-122"/>
              <a:cs typeface="+mj-cs"/>
            </a:endParaRPr>
          </a:p>
        </p:txBody>
      </p:sp>
      <p:sp>
        <p:nvSpPr>
          <p:cNvPr id="10247" name="Straight Connector 4">
            <a:extLst>
              <a:ext uri="{FF2B5EF4-FFF2-40B4-BE49-F238E27FC236}">
                <a16:creationId xmlns="" xmlns:a16="http://schemas.microsoft.com/office/drawing/2014/main" id="{2CEDB157-1477-43E5-AFC0-D81401001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4688"/>
            <a:ext cx="12192000" cy="9525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9" name="TextBox 1">
            <a:extLst>
              <a:ext uri="{FF2B5EF4-FFF2-40B4-BE49-F238E27FC236}">
                <a16:creationId xmlns="" xmlns:a16="http://schemas.microsoft.com/office/drawing/2014/main" id="{CC8CDD06-DC57-4DDE-B5DD-10777C388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5491163"/>
            <a:ext cx="6321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Installation of  Electromagnetic Flow Meters at sheepmandi</a:t>
            </a:r>
            <a:endParaRPr lang="en-IN" altLang="en-US" sz="1800"/>
          </a:p>
        </p:txBody>
      </p:sp>
      <p:sp>
        <p:nvSpPr>
          <p:cNvPr id="10250" name="TextBox 13">
            <a:extLst>
              <a:ext uri="{FF2B5EF4-FFF2-40B4-BE49-F238E27FC236}">
                <a16:creationId xmlns="" xmlns:a16="http://schemas.microsoft.com/office/drawing/2014/main" id="{E6DFA2F3-7AB4-4632-A418-17C94AEA8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5505450"/>
            <a:ext cx="3894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Live Data on Dashboard</a:t>
            </a:r>
            <a:endParaRPr lang="en-IN" altLang="en-US" sz="1800"/>
          </a:p>
        </p:txBody>
      </p:sp>
      <p:pic>
        <p:nvPicPr>
          <p:cNvPr id="10251" name="Picture 2">
            <a:extLst>
              <a:ext uri="{FF2B5EF4-FFF2-40B4-BE49-F238E27FC236}">
                <a16:creationId xmlns="" xmlns:a16="http://schemas.microsoft.com/office/drawing/2014/main" id="{6D3760F2-E90B-4381-B1EE-96EB59B0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8" r="17300"/>
          <a:stretch>
            <a:fillRect/>
          </a:stretch>
        </p:blipFill>
        <p:spPr bwMode="auto">
          <a:xfrm>
            <a:off x="514350" y="868363"/>
            <a:ext cx="5710238" cy="450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0F2C03E1-45D3-4348-A415-48E79BECB5B5}"/>
              </a:ext>
            </a:extLst>
          </p:cNvPr>
          <p:cNvCxnSpPr/>
          <p:nvPr/>
        </p:nvCxnSpPr>
        <p:spPr>
          <a:xfrm flipV="1">
            <a:off x="1785938" y="4621213"/>
            <a:ext cx="0" cy="9842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501D0EBD-BC03-4951-A484-F1F97B1C4A5D}"/>
              </a:ext>
            </a:extLst>
          </p:cNvPr>
          <p:cNvCxnSpPr>
            <a:cxnSpLocks/>
          </p:cNvCxnSpPr>
          <p:nvPr/>
        </p:nvCxnSpPr>
        <p:spPr>
          <a:xfrm flipV="1">
            <a:off x="4462463" y="3635375"/>
            <a:ext cx="0" cy="19700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4" name="Picture 1">
            <a:extLst>
              <a:ext uri="{FF2B5EF4-FFF2-40B4-BE49-F238E27FC236}">
                <a16:creationId xmlns="" xmlns:a16="http://schemas.microsoft.com/office/drawing/2014/main" id="{54025F69-ECC0-44E5-9B19-07207BA9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3525838"/>
            <a:ext cx="5453063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3">
            <a:extLst>
              <a:ext uri="{FF2B5EF4-FFF2-40B4-BE49-F238E27FC236}">
                <a16:creationId xmlns="" xmlns:a16="http://schemas.microsoft.com/office/drawing/2014/main" id="{6CD5D053-7F6E-47C8-BAD3-6D3CE137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901700"/>
            <a:ext cx="54054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385D69-D0F0-2EB9-C60D-74884AE60BD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Implementation: IFD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21D58E3-34AE-09AA-E988-2DBE78EF084D}"/>
              </a:ext>
            </a:extLst>
          </p:cNvPr>
          <p:cNvGrpSpPr/>
          <p:nvPr/>
        </p:nvGrpSpPr>
        <p:grpSpPr>
          <a:xfrm>
            <a:off x="1035050" y="1274764"/>
            <a:ext cx="10515600" cy="4365300"/>
            <a:chOff x="605359" y="1274763"/>
            <a:chExt cx="11055350" cy="4684712"/>
          </a:xfrm>
        </p:grpSpPr>
        <p:pic>
          <p:nvPicPr>
            <p:cNvPr id="2" name="Picture 2">
              <a:extLst>
                <a:ext uri="{FF2B5EF4-FFF2-40B4-BE49-F238E27FC236}">
                  <a16:creationId xmlns="" xmlns:a16="http://schemas.microsoft.com/office/drawing/2014/main" id="{62D479C4-7263-B6ED-14A1-1A6A2F4AD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7503" t="22357" r="21089" b="42336"/>
            <a:stretch>
              <a:fillRect/>
            </a:stretch>
          </p:blipFill>
          <p:spPr bwMode="auto">
            <a:xfrm>
              <a:off x="7853884" y="1289050"/>
              <a:ext cx="3806825" cy="467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="" xmlns:a16="http://schemas.microsoft.com/office/drawing/2014/main" id="{A942A9CC-02B4-A2D0-8291-76841E0A5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918" t="4831" r="29437" b="8479"/>
            <a:stretch>
              <a:fillRect/>
            </a:stretch>
          </p:blipFill>
          <p:spPr bwMode="auto">
            <a:xfrm>
              <a:off x="605359" y="1274763"/>
              <a:ext cx="6964363" cy="468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3B9124-1987-490B-9E93-66F7CCC6632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03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Sheepmandi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 – Mimic 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B62C5DC-B079-4582-9DFA-3FF01FA92CA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9890" y="1325563"/>
            <a:ext cx="10149059" cy="45097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A97F48F-F377-22DB-5AF7-D4BBA1A187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3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67EB92C5-1D1D-42B9-984D-04FBAB80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E2D5B51-AFD2-4311-96A3-4E39500F7DB5}"/>
              </a:ext>
            </a:extLst>
          </p:cNvPr>
          <p:cNvSpPr/>
          <p:nvPr/>
        </p:nvSpPr>
        <p:spPr>
          <a:xfrm>
            <a:off x="0" y="0"/>
            <a:ext cx="12192000" cy="6084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8437" name="Title 1">
            <a:extLst>
              <a:ext uri="{FF2B5EF4-FFF2-40B4-BE49-F238E27FC236}">
                <a16:creationId xmlns="" xmlns:a16="http://schemas.microsoft.com/office/drawing/2014/main" id="{D00D05AF-65AF-4A7E-87BA-D31B4EA29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587734"/>
            <a:ext cx="105156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sz="2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Implementation :  Mobile based Pump/Valve Monitoring &amp; Control</a:t>
            </a:r>
            <a:endParaRPr lang="en-US" altLang="en-US" sz="2400" dirty="0">
              <a:solidFill>
                <a:srgbClr val="00B050"/>
              </a:solidFill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438" name="Straight Connector 4">
            <a:extLst>
              <a:ext uri="{FF2B5EF4-FFF2-40B4-BE49-F238E27FC236}">
                <a16:creationId xmlns="" xmlns:a16="http://schemas.microsoft.com/office/drawing/2014/main" id="{D669621C-29B2-4939-B92A-36AC585054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1746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6CCBB98-5C34-4C5B-8134-6D4DA29D9664}"/>
              </a:ext>
            </a:extLst>
          </p:cNvPr>
          <p:cNvSpPr/>
          <p:nvPr/>
        </p:nvSpPr>
        <p:spPr>
          <a:xfrm>
            <a:off x="0" y="5792527"/>
            <a:ext cx="12192000" cy="571500"/>
          </a:xfrm>
          <a:prstGeom prst="rect">
            <a:avLst/>
          </a:prstGeom>
          <a:gradFill>
            <a:gsLst>
              <a:gs pos="0">
                <a:srgbClr val="28698F"/>
              </a:gs>
              <a:gs pos="100000">
                <a:srgbClr val="01A3A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track toward DIGITAL INDIA</a:t>
            </a:r>
          </a:p>
        </p:txBody>
      </p:sp>
      <p:sp>
        <p:nvSpPr>
          <p:cNvPr id="18440" name="TextBox 20">
            <a:extLst>
              <a:ext uri="{FF2B5EF4-FFF2-40B4-BE49-F238E27FC236}">
                <a16:creationId xmlns="" xmlns:a16="http://schemas.microsoft.com/office/drawing/2014/main" id="{DC1FBB01-F859-44BA-A066-34354D0AB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2434D25-F38A-4A16-9EBE-6B903E21136F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lang="en-GB" altLang="en-US" sz="1000"/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61CCDD97-8C03-4C17-9564-79999260B465}"/>
              </a:ext>
            </a:extLst>
          </p:cNvPr>
          <p:cNvSpPr txBox="1">
            <a:spLocks/>
          </p:cNvSpPr>
          <p:nvPr/>
        </p:nvSpPr>
        <p:spPr>
          <a:xfrm>
            <a:off x="912813" y="3027363"/>
            <a:ext cx="2336800" cy="4460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070C0"/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pic>
        <p:nvPicPr>
          <p:cNvPr id="18442" name="Picture 3">
            <a:extLst>
              <a:ext uri="{FF2B5EF4-FFF2-40B4-BE49-F238E27FC236}">
                <a16:creationId xmlns="" xmlns:a16="http://schemas.microsoft.com/office/drawing/2014/main" id="{72C8AFA7-AA63-4DFA-B7B5-73F8DB98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285875"/>
            <a:ext cx="10190163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2">
            <a:extLst>
              <a:ext uri="{FF2B5EF4-FFF2-40B4-BE49-F238E27FC236}">
                <a16:creationId xmlns="" xmlns:a16="http://schemas.microsoft.com/office/drawing/2014/main" id="{CA5A6591-4BA6-4A82-B93A-3B6CB721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52525"/>
            <a:ext cx="1528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6489D0-DAA6-4A8B-9559-92B3523102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8334"/>
          <a:stretch/>
        </p:blipFill>
        <p:spPr>
          <a:xfrm>
            <a:off x="2141538" y="1642931"/>
            <a:ext cx="7902575" cy="3629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36392B2-7CA2-D7AF-50A2-A0B319AEE88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97C06005-7D88-43C0-9017-5E5704DB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19A9451-B759-4FC3-BC8E-8AEA0EDD26D6}"/>
              </a:ext>
            </a:extLst>
          </p:cNvPr>
          <p:cNvSpPr/>
          <p:nvPr/>
        </p:nvSpPr>
        <p:spPr>
          <a:xfrm>
            <a:off x="0" y="10633"/>
            <a:ext cx="12192000" cy="6084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6389" name="Title 1">
            <a:extLst>
              <a:ext uri="{FF2B5EF4-FFF2-40B4-BE49-F238E27FC236}">
                <a16:creationId xmlns="" xmlns:a16="http://schemas.microsoft.com/office/drawing/2014/main" id="{C9C66520-F6C9-4829-BF56-C19269A98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349604"/>
            <a:ext cx="10637838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sz="2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Implementation: 30-70% Lights Monitoring &amp; Control, Lift Monitoring </a:t>
            </a:r>
          </a:p>
          <a:p>
            <a:pPr lvl="0">
              <a:spcBef>
                <a:spcPct val="0"/>
              </a:spcBef>
              <a:buNone/>
              <a:defRPr/>
            </a:pPr>
            <a:r>
              <a:rPr lang="en-US" altLang="en-US" sz="2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(Kacheguda Station) </a:t>
            </a:r>
            <a:endParaRPr lang="en-US" altLang="en-US" sz="1050" dirty="0">
              <a:solidFill>
                <a:srgbClr val="00B050"/>
              </a:solidFill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390" name="Straight Connector 4">
            <a:extLst>
              <a:ext uri="{FF2B5EF4-FFF2-40B4-BE49-F238E27FC236}">
                <a16:creationId xmlns="" xmlns:a16="http://schemas.microsoft.com/office/drawing/2014/main" id="{64344D20-370A-4E36-9767-F099690D7A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1746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2" name="TextBox 20">
            <a:extLst>
              <a:ext uri="{FF2B5EF4-FFF2-40B4-BE49-F238E27FC236}">
                <a16:creationId xmlns="" xmlns:a16="http://schemas.microsoft.com/office/drawing/2014/main" id="{9F29DB4C-0ACE-4765-903A-2A76DB099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4189BAC-839D-40F9-A1C3-D284DA2585BB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lang="en-GB" altLang="en-US" sz="1000"/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6430EBCF-B397-41F2-A406-D0D32D7453E6}"/>
              </a:ext>
            </a:extLst>
          </p:cNvPr>
          <p:cNvSpPr txBox="1">
            <a:spLocks/>
          </p:cNvSpPr>
          <p:nvPr/>
        </p:nvSpPr>
        <p:spPr>
          <a:xfrm>
            <a:off x="912813" y="3027363"/>
            <a:ext cx="2336800" cy="4460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070C0"/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pic>
        <p:nvPicPr>
          <p:cNvPr id="16394" name="Picture 3">
            <a:extLst>
              <a:ext uri="{FF2B5EF4-FFF2-40B4-BE49-F238E27FC236}">
                <a16:creationId xmlns="" xmlns:a16="http://schemas.microsoft.com/office/drawing/2014/main" id="{98079735-00AF-42BB-BAE4-9D4B2E7F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3192" y="1991180"/>
            <a:ext cx="4761601" cy="310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2">
            <a:extLst>
              <a:ext uri="{FF2B5EF4-FFF2-40B4-BE49-F238E27FC236}">
                <a16:creationId xmlns="" xmlns:a16="http://schemas.microsoft.com/office/drawing/2014/main" id="{09B65D09-1957-4E1A-A5B4-7C02C285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52525"/>
            <a:ext cx="1528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="" xmlns:a16="http://schemas.microsoft.com/office/drawing/2014/main" id="{F1AC9880-9067-4B33-833D-73E5AA0F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85468" y="1982337"/>
            <a:ext cx="4761601" cy="310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Content Placeholder 4">
            <a:extLst>
              <a:ext uri="{FF2B5EF4-FFF2-40B4-BE49-F238E27FC236}">
                <a16:creationId xmlns="" xmlns:a16="http://schemas.microsoft.com/office/drawing/2014/main" id="{34DA7923-C9D7-4475-B8F5-6EB08EA98F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035"/>
          <a:stretch/>
        </p:blipFill>
        <p:spPr>
          <a:xfrm>
            <a:off x="2571756" y="1690687"/>
            <a:ext cx="2700337" cy="3709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86F1B56-6A74-4B1C-AA0A-66EE867984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9" y="1721640"/>
            <a:ext cx="2673348" cy="34932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EF89ACA-E4FB-4237-A1B0-4F3D13A710E5}"/>
              </a:ext>
            </a:extLst>
          </p:cNvPr>
          <p:cNvSpPr/>
          <p:nvPr/>
        </p:nvSpPr>
        <p:spPr>
          <a:xfrm>
            <a:off x="646903" y="4278996"/>
            <a:ext cx="15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C00000"/>
                </a:solidFill>
                <a:ea typeface="Roboto" panose="02000000000000000000" pitchFamily="2" charset="0"/>
              </a:rPr>
              <a:t>30-70% Lights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0464099F-AB3F-4654-B5E2-6C9012551FFF}"/>
              </a:ext>
            </a:extLst>
          </p:cNvPr>
          <p:cNvSpPr/>
          <p:nvPr/>
        </p:nvSpPr>
        <p:spPr>
          <a:xfrm>
            <a:off x="456393" y="3999984"/>
            <a:ext cx="1956611" cy="89586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30%-70% Lights ON/OFF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="" xmlns:a16="http://schemas.microsoft.com/office/drawing/2014/main" id="{424ADE05-4B0B-46D9-9728-2A493738FEF2}"/>
              </a:ext>
            </a:extLst>
          </p:cNvPr>
          <p:cNvSpPr/>
          <p:nvPr/>
        </p:nvSpPr>
        <p:spPr>
          <a:xfrm>
            <a:off x="6023351" y="4082276"/>
            <a:ext cx="1956611" cy="89586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Lifts Status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85BFC49-3C8E-457A-B04D-3321156B16FF}"/>
              </a:ext>
            </a:extLst>
          </p:cNvPr>
          <p:cNvSpPr/>
          <p:nvPr/>
        </p:nvSpPr>
        <p:spPr>
          <a:xfrm>
            <a:off x="0" y="5833468"/>
            <a:ext cx="12192000" cy="571500"/>
          </a:xfrm>
          <a:prstGeom prst="rect">
            <a:avLst/>
          </a:prstGeom>
          <a:gradFill>
            <a:gsLst>
              <a:gs pos="0">
                <a:srgbClr val="28698F"/>
              </a:gs>
              <a:gs pos="100000">
                <a:srgbClr val="01A3A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track toward DIGITAL INDIA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810152-E763-564E-2309-E19821DB41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97C06005-7D88-43C0-9017-5E5704DB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19A9451-B759-4FC3-BC8E-8AEA0EDD26D6}"/>
              </a:ext>
            </a:extLst>
          </p:cNvPr>
          <p:cNvSpPr/>
          <p:nvPr/>
        </p:nvSpPr>
        <p:spPr>
          <a:xfrm>
            <a:off x="0" y="0"/>
            <a:ext cx="12192000" cy="6084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6389" name="Title 1">
            <a:extLst>
              <a:ext uri="{FF2B5EF4-FFF2-40B4-BE49-F238E27FC236}">
                <a16:creationId xmlns="" xmlns:a16="http://schemas.microsoft.com/office/drawing/2014/main" id="{C9C66520-F6C9-4829-BF56-C19269A98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553168"/>
            <a:ext cx="105156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sz="2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Implementation: Lift monitoring reports (</a:t>
            </a:r>
            <a:r>
              <a:rPr lang="en-US" altLang="en-US" sz="2400" dirty="0" err="1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Kachiguda</a:t>
            </a:r>
            <a:r>
              <a:rPr lang="en-US" altLang="en-US" sz="2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 Station )</a:t>
            </a:r>
            <a:endParaRPr lang="en-US" altLang="en-US" sz="1050" dirty="0">
              <a:solidFill>
                <a:srgbClr val="00B050"/>
              </a:solidFill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390" name="Straight Connector 4">
            <a:extLst>
              <a:ext uri="{FF2B5EF4-FFF2-40B4-BE49-F238E27FC236}">
                <a16:creationId xmlns="" xmlns:a16="http://schemas.microsoft.com/office/drawing/2014/main" id="{64344D20-370A-4E36-9767-F099690D7A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1746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9190752-AD62-46CA-800B-A12325900A7F}"/>
              </a:ext>
            </a:extLst>
          </p:cNvPr>
          <p:cNvSpPr/>
          <p:nvPr/>
        </p:nvSpPr>
        <p:spPr>
          <a:xfrm>
            <a:off x="0" y="5956300"/>
            <a:ext cx="12192000" cy="571500"/>
          </a:xfrm>
          <a:prstGeom prst="rect">
            <a:avLst/>
          </a:prstGeom>
          <a:gradFill>
            <a:gsLst>
              <a:gs pos="0">
                <a:srgbClr val="28698F"/>
              </a:gs>
              <a:gs pos="100000">
                <a:srgbClr val="01A3A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track toward DIGITAL INDIA</a:t>
            </a:r>
          </a:p>
        </p:txBody>
      </p:sp>
      <p:sp>
        <p:nvSpPr>
          <p:cNvPr id="16392" name="TextBox 20">
            <a:extLst>
              <a:ext uri="{FF2B5EF4-FFF2-40B4-BE49-F238E27FC236}">
                <a16:creationId xmlns="" xmlns:a16="http://schemas.microsoft.com/office/drawing/2014/main" id="{9F29DB4C-0ACE-4765-903A-2A76DB099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4189BAC-839D-40F9-A1C3-D284DA2585BB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en-GB" altLang="en-US" sz="1000"/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6430EBCF-B397-41F2-A406-D0D32D7453E6}"/>
              </a:ext>
            </a:extLst>
          </p:cNvPr>
          <p:cNvSpPr txBox="1">
            <a:spLocks/>
          </p:cNvSpPr>
          <p:nvPr/>
        </p:nvSpPr>
        <p:spPr>
          <a:xfrm>
            <a:off x="912813" y="3027363"/>
            <a:ext cx="2336800" cy="4460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070C0"/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18CFA4F-43E9-4429-A52F-8A93B74460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788" y="1300619"/>
            <a:ext cx="7916862" cy="44692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34BBACC-8D7A-4E0F-8EEE-8250DB09BE44}"/>
              </a:ext>
            </a:extLst>
          </p:cNvPr>
          <p:cNvSpPr/>
          <p:nvPr/>
        </p:nvSpPr>
        <p:spPr>
          <a:xfrm>
            <a:off x="912813" y="2126635"/>
            <a:ext cx="3101975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Reports :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Energy Parameters 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Operation Duration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Operation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DFF396-229E-4F0D-666A-ECE8408939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97" y="6509468"/>
            <a:ext cx="10617221" cy="3342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69134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Value Outcomes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="" xmlns:a16="http://schemas.microsoft.com/office/drawing/2014/main" id="{C12FEB3F-6E7C-0A09-841D-20B7872E4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1210656"/>
            <a:ext cx="10515600" cy="48280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7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Monitoring &amp; Control </a:t>
            </a:r>
          </a:p>
          <a:p>
            <a:pPr lvl="2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3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Pumps </a:t>
            </a:r>
          </a:p>
          <a:p>
            <a:pPr lvl="2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3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Valve Actuators </a:t>
            </a:r>
          </a:p>
          <a:p>
            <a:pPr lvl="2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3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</a:rPr>
              <a:t>Lights</a:t>
            </a:r>
            <a:endParaRPr lang="en-US" altLang="en-US" sz="23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7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Monitoring of Lifts/Escalators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7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Integrable to IR-NIYANTRAC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27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Allied benefits such as reduced manpower, Energy saving and creating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25E465-4DD4-3DC8-F475-B06B2399FF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86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B4AE941-6C68-E54D-A21B-10D41BC497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4" y="6416241"/>
            <a:ext cx="10855842" cy="441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C7E359D-488F-5051-3D6A-65A256B12833}"/>
              </a:ext>
            </a:extLst>
          </p:cNvPr>
          <p:cNvSpPr txBox="1"/>
          <p:nvPr/>
        </p:nvSpPr>
        <p:spPr>
          <a:xfrm>
            <a:off x="1965961" y="392923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ARUN KUMAR JAIN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GM/SCR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D42B34A-56F3-BDCA-D882-4BD09DD41683}"/>
              </a:ext>
            </a:extLst>
          </p:cNvPr>
          <p:cNvSpPr txBox="1"/>
          <p:nvPr/>
        </p:nvSpPr>
        <p:spPr>
          <a:xfrm>
            <a:off x="1394474" y="2283040"/>
            <a:ext cx="30708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2060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Sri </a:t>
            </a:r>
            <a:r>
              <a:rPr lang="en-IN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B.M.MEENA </a:t>
            </a:r>
          </a:p>
          <a:p>
            <a:pPr algn="r"/>
            <a:r>
              <a:rPr lang="en-IN" sz="1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CESE/SC</a:t>
            </a:r>
            <a:endParaRPr lang="en-US" sz="14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DD7DE29-0389-D814-AF90-2FA887BE101F}"/>
              </a:ext>
            </a:extLst>
          </p:cNvPr>
          <p:cNvSpPr txBox="1"/>
          <p:nvPr/>
        </p:nvSpPr>
        <p:spPr>
          <a:xfrm>
            <a:off x="3047695" y="2796206"/>
            <a:ext cx="6241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65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Thank You</a:t>
            </a:r>
            <a:endParaRPr lang="en-IN" sz="9600" b="1" dirty="0">
              <a:solidFill>
                <a:srgbClr val="065A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9ACFB4-793D-D3E0-8684-5215B0865128}"/>
              </a:ext>
            </a:extLst>
          </p:cNvPr>
          <p:cNvSpPr txBox="1"/>
          <p:nvPr/>
        </p:nvSpPr>
        <p:spPr>
          <a:xfrm>
            <a:off x="4671761" y="4940704"/>
            <a:ext cx="3070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MUTHYALA NAIDU</a:t>
            </a:r>
          </a:p>
          <a:p>
            <a:pPr algn="r"/>
            <a:r>
              <a:rPr lang="en-US" sz="11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Sr.DEN</a:t>
            </a:r>
            <a:r>
              <a:rPr lang="en-US" sz="11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/Co-Ord/HYB</a:t>
            </a:r>
            <a:endParaRPr lang="en-IN" sz="11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824F4BD-67CC-CB37-FF8E-A31C2AA90E9E}"/>
              </a:ext>
            </a:extLst>
          </p:cNvPr>
          <p:cNvSpPr txBox="1"/>
          <p:nvPr/>
        </p:nvSpPr>
        <p:spPr>
          <a:xfrm>
            <a:off x="1376440" y="3152082"/>
            <a:ext cx="15496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P.PREM</a:t>
            </a:r>
          </a:p>
          <a:p>
            <a:pPr algn="r"/>
            <a:r>
              <a:rPr lang="en-US" sz="10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SSE/EM/CKL</a:t>
            </a:r>
            <a:endParaRPr lang="en-IN" sz="105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195B931-46E3-1144-C576-9DCA96C7160C}"/>
              </a:ext>
            </a:extLst>
          </p:cNvPr>
          <p:cNvSpPr txBox="1"/>
          <p:nvPr/>
        </p:nvSpPr>
        <p:spPr>
          <a:xfrm>
            <a:off x="7152121" y="2630275"/>
            <a:ext cx="310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M.GOPAL</a:t>
            </a:r>
          </a:p>
          <a:p>
            <a:pPr algn="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ADRM/I/SC</a:t>
            </a:r>
            <a:endParaRPr lang="en-IN" sz="1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7AFF301-C196-1BF4-7DB5-9882864E47AF}"/>
              </a:ext>
            </a:extLst>
          </p:cNvPr>
          <p:cNvSpPr txBox="1"/>
          <p:nvPr/>
        </p:nvSpPr>
        <p:spPr>
          <a:xfrm>
            <a:off x="2590800" y="1626472"/>
            <a:ext cx="416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P.D. MISHRA</a:t>
            </a:r>
            <a:endParaRPr 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  <a:p>
            <a:pPr algn="r"/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PCEE/SCR</a:t>
            </a:r>
            <a:endParaRPr lang="en-IN" sz="1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526B699-CED0-009F-A0C7-8D556A6C3859}"/>
              </a:ext>
            </a:extLst>
          </p:cNvPr>
          <p:cNvSpPr txBox="1"/>
          <p:nvPr/>
        </p:nvSpPr>
        <p:spPr>
          <a:xfrm>
            <a:off x="1766354" y="3908267"/>
            <a:ext cx="15712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ANAND</a:t>
            </a:r>
          </a:p>
          <a:p>
            <a:pPr algn="r"/>
            <a:r>
              <a:rPr lang="en-US" sz="10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SSE/IOW/CKL</a:t>
            </a:r>
            <a:endParaRPr lang="en-IN" sz="105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5F60190-F17D-1A63-1AA5-AA2EADC8A371}"/>
              </a:ext>
            </a:extLst>
          </p:cNvPr>
          <p:cNvSpPr txBox="1"/>
          <p:nvPr/>
        </p:nvSpPr>
        <p:spPr>
          <a:xfrm>
            <a:off x="8523208" y="4033870"/>
            <a:ext cx="226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SHASHANK</a:t>
            </a:r>
          </a:p>
          <a:p>
            <a:pPr algn="r"/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DEN/SC</a:t>
            </a:r>
            <a:endParaRPr lang="en-IN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E70E5DD-98FF-B570-2198-42FF34D202C0}"/>
              </a:ext>
            </a:extLst>
          </p:cNvPr>
          <p:cNvSpPr txBox="1"/>
          <p:nvPr/>
        </p:nvSpPr>
        <p:spPr>
          <a:xfrm>
            <a:off x="9423618" y="3323827"/>
            <a:ext cx="191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VISHNU</a:t>
            </a:r>
          </a:p>
          <a:p>
            <a:pPr algn="r"/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DEN/Est/HYB</a:t>
            </a:r>
            <a:endParaRPr lang="en-IN" sz="1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4CDA378-FAD2-9B28-2659-67E53EA3D936}"/>
              </a:ext>
            </a:extLst>
          </p:cNvPr>
          <p:cNvSpPr txBox="1"/>
          <p:nvPr/>
        </p:nvSpPr>
        <p:spPr>
          <a:xfrm>
            <a:off x="6617078" y="1976285"/>
            <a:ext cx="458432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2060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Sri </a:t>
            </a:r>
            <a:r>
              <a:rPr lang="en-IN" sz="2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LOKESH VISHNOI</a:t>
            </a:r>
          </a:p>
          <a:p>
            <a:pPr algn="r"/>
            <a:r>
              <a:rPr lang="en-IN" sz="1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DRM/HYB</a:t>
            </a:r>
            <a:endParaRPr lang="en-US" sz="14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AC443C2-2E02-15B0-EB74-9C6B6DCF81B9}"/>
              </a:ext>
            </a:extLst>
          </p:cNvPr>
          <p:cNvSpPr txBox="1"/>
          <p:nvPr/>
        </p:nvSpPr>
        <p:spPr>
          <a:xfrm>
            <a:off x="4064754" y="5494336"/>
            <a:ext cx="4414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2060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M/s. </a:t>
            </a:r>
            <a:r>
              <a:rPr lang="en-IN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Efftronics 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B31A4EA-0899-5BF2-F157-A9B334758EBD}"/>
              </a:ext>
            </a:extLst>
          </p:cNvPr>
          <p:cNvSpPr txBox="1"/>
          <p:nvPr/>
        </p:nvSpPr>
        <p:spPr>
          <a:xfrm>
            <a:off x="3177628" y="4315591"/>
            <a:ext cx="22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A.K.SINGH</a:t>
            </a:r>
          </a:p>
          <a:p>
            <a:pPr algn="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CPM/GS/HYB</a:t>
            </a:r>
            <a:endParaRPr lang="en-IN" sz="11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29EBBE-E005-0655-5AE2-2963564B5271}"/>
              </a:ext>
            </a:extLst>
          </p:cNvPr>
          <p:cNvSpPr txBox="1"/>
          <p:nvPr/>
        </p:nvSpPr>
        <p:spPr>
          <a:xfrm>
            <a:off x="6374266" y="4335901"/>
            <a:ext cx="270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Sri M.A.RAHMAN</a:t>
            </a:r>
          </a:p>
          <a:p>
            <a:pPr algn="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ADRM/HYB</a:t>
            </a:r>
            <a:endParaRPr lang="en-IN" sz="11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33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FC4C3DDF-F7E8-20E6-013D-2750B40B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581E291-4408-FB80-ECDE-DE3EB4E173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="" xmlns:a16="http://schemas.microsoft.com/office/drawing/2014/main" id="{6833A9D3-B9F2-2438-8E8F-1DFDD07B3770}"/>
              </a:ext>
            </a:extLst>
          </p:cNvPr>
          <p:cNvSpPr/>
          <p:nvPr/>
        </p:nvSpPr>
        <p:spPr>
          <a:xfrm>
            <a:off x="6933966" y="567531"/>
            <a:ext cx="160020" cy="3291840"/>
          </a:xfrm>
          <a:custGeom>
            <a:avLst/>
            <a:gdLst/>
            <a:ahLst/>
            <a:cxnLst/>
            <a:rect l="l" t="t" r="r" b="b"/>
            <a:pathLst>
              <a:path w="160020" h="3291840">
                <a:moveTo>
                  <a:pt x="160020" y="0"/>
                </a:moveTo>
                <a:lnTo>
                  <a:pt x="0" y="0"/>
                </a:lnTo>
                <a:lnTo>
                  <a:pt x="0" y="3291840"/>
                </a:lnTo>
                <a:lnTo>
                  <a:pt x="160020" y="3291840"/>
                </a:lnTo>
                <a:lnTo>
                  <a:pt x="160020" y="0"/>
                </a:lnTo>
                <a:close/>
              </a:path>
            </a:pathLst>
          </a:custGeom>
          <a:solidFill>
            <a:srgbClr val="FDC10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="" xmlns:a16="http://schemas.microsoft.com/office/drawing/2014/main" id="{CAFD9430-7541-0DE4-0A19-35E564E1558A}"/>
              </a:ext>
            </a:extLst>
          </p:cNvPr>
          <p:cNvSpPr/>
          <p:nvPr/>
        </p:nvSpPr>
        <p:spPr>
          <a:xfrm>
            <a:off x="620268" y="410336"/>
            <a:ext cx="160020" cy="3291840"/>
          </a:xfrm>
          <a:custGeom>
            <a:avLst/>
            <a:gdLst/>
            <a:ahLst/>
            <a:cxnLst/>
            <a:rect l="l" t="t" r="r" b="b"/>
            <a:pathLst>
              <a:path w="160020" h="3291840">
                <a:moveTo>
                  <a:pt x="160020" y="0"/>
                </a:moveTo>
                <a:lnTo>
                  <a:pt x="0" y="0"/>
                </a:lnTo>
                <a:lnTo>
                  <a:pt x="0" y="3291840"/>
                </a:lnTo>
                <a:lnTo>
                  <a:pt x="160020" y="3291840"/>
                </a:lnTo>
                <a:lnTo>
                  <a:pt x="160020" y="0"/>
                </a:lnTo>
                <a:close/>
              </a:path>
            </a:pathLst>
          </a:custGeom>
          <a:solidFill>
            <a:srgbClr val="FDC10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="" xmlns:a16="http://schemas.microsoft.com/office/drawing/2014/main" id="{1FCB0B56-966E-442C-45BC-BF2A96B136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5643" y="505243"/>
            <a:ext cx="5728507" cy="214558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l">
              <a:lnSpc>
                <a:spcPct val="95000"/>
              </a:lnSpc>
              <a:spcBef>
                <a:spcPts val="315"/>
              </a:spcBef>
            </a:pPr>
            <a:r>
              <a:rPr lang="en-US" sz="4800" b="0" dirty="0">
                <a:solidFill>
                  <a:srgbClr val="FFFFFF"/>
                </a:solidFill>
                <a:latin typeface="Arial Black"/>
                <a:cs typeface="Arial Black"/>
              </a:rPr>
              <a:t>IoT Solutions for </a:t>
            </a:r>
            <a:br>
              <a:rPr lang="en-US" sz="4800" b="0" dirty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4800" b="0" dirty="0">
                <a:solidFill>
                  <a:srgbClr val="FFFFFF"/>
                </a:solidFill>
                <a:latin typeface="Arial Black"/>
                <a:cs typeface="Arial Black"/>
              </a:rPr>
              <a:t>Non-traction </a:t>
            </a:r>
            <a:br>
              <a:rPr lang="en-US" sz="4800" b="0" dirty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4800" b="0" dirty="0">
                <a:solidFill>
                  <a:srgbClr val="FFFFFF"/>
                </a:solidFill>
                <a:latin typeface="Arial Black"/>
                <a:cs typeface="Arial Black"/>
              </a:rPr>
              <a:t>Railway assets</a:t>
            </a:r>
            <a:endParaRPr sz="4800" dirty="0">
              <a:latin typeface="Arial Black"/>
              <a:cs typeface="Arial Black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="" xmlns:a16="http://schemas.microsoft.com/office/drawing/2014/main" id="{14FB238A-6C77-41E3-8E0C-C1287C20C7C2}"/>
              </a:ext>
            </a:extLst>
          </p:cNvPr>
          <p:cNvSpPr txBox="1"/>
          <p:nvPr/>
        </p:nvSpPr>
        <p:spPr>
          <a:xfrm>
            <a:off x="829451" y="2926317"/>
            <a:ext cx="61045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(IR-NIYANTRAC)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3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811000" y="6556375"/>
            <a:ext cx="381000" cy="18256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Key Driver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9FEEA84-DFD0-13AE-75D8-C34426DC1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" b="80145"/>
          <a:stretch/>
        </p:blipFill>
        <p:spPr>
          <a:xfrm>
            <a:off x="752380" y="2261321"/>
            <a:ext cx="5462683" cy="145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3810BCD-9257-FEC6-94BB-0CEC653CAC70}"/>
              </a:ext>
            </a:extLst>
          </p:cNvPr>
          <p:cNvSpPr/>
          <p:nvPr/>
        </p:nvSpPr>
        <p:spPr>
          <a:xfrm>
            <a:off x="6329363" y="1223899"/>
            <a:ext cx="5205970" cy="744538"/>
          </a:xfrm>
          <a:prstGeom prst="rect">
            <a:avLst/>
          </a:prstGeom>
          <a:solidFill>
            <a:srgbClr val="339933"/>
          </a:solidFill>
          <a:ln w="19050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Water Management Plan (WMP) – Demand and Supply Side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5C04D59-9D28-5A06-CD49-3DEF7F35E7A7}"/>
              </a:ext>
            </a:extLst>
          </p:cNvPr>
          <p:cNvSpPr/>
          <p:nvPr/>
        </p:nvSpPr>
        <p:spPr>
          <a:xfrm>
            <a:off x="6329363" y="2177191"/>
            <a:ext cx="5205970" cy="744538"/>
          </a:xfrm>
          <a:prstGeom prst="rect">
            <a:avLst/>
          </a:prstGeom>
          <a:solidFill>
            <a:srgbClr val="339933"/>
          </a:solidFill>
          <a:ln w="19050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Introduction of Automatic Valves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D3011F2-68A4-4F26-7EE9-F90CE409F182}"/>
              </a:ext>
            </a:extLst>
          </p:cNvPr>
          <p:cNvSpPr/>
          <p:nvPr/>
        </p:nvSpPr>
        <p:spPr>
          <a:xfrm>
            <a:off x="6329363" y="3130483"/>
            <a:ext cx="5215496" cy="744538"/>
          </a:xfrm>
          <a:prstGeom prst="rect">
            <a:avLst/>
          </a:prstGeom>
          <a:solidFill>
            <a:srgbClr val="339933"/>
          </a:solidFill>
          <a:ln w="19050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Use of SCADA based control systems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AFD1851-A413-63FA-0DDE-372EBF8ABD34}"/>
              </a:ext>
            </a:extLst>
          </p:cNvPr>
          <p:cNvSpPr/>
          <p:nvPr/>
        </p:nvSpPr>
        <p:spPr>
          <a:xfrm>
            <a:off x="6329363" y="4083775"/>
            <a:ext cx="5205970" cy="744538"/>
          </a:xfrm>
          <a:prstGeom prst="rect">
            <a:avLst/>
          </a:prstGeom>
          <a:solidFill>
            <a:srgbClr val="339933"/>
          </a:solidFill>
          <a:ln w="19050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Phasing out of valveman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0FB36FA-0F7E-1619-3951-ACAF07A12CD7}"/>
              </a:ext>
            </a:extLst>
          </p:cNvPr>
          <p:cNvSpPr/>
          <p:nvPr/>
        </p:nvSpPr>
        <p:spPr>
          <a:xfrm>
            <a:off x="6338889" y="5037067"/>
            <a:ext cx="5205970" cy="744538"/>
          </a:xfrm>
          <a:prstGeom prst="rect">
            <a:avLst/>
          </a:prstGeom>
          <a:solidFill>
            <a:srgbClr val="339933"/>
          </a:solidFill>
          <a:ln w="19050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Measurement and Accountability of Water Consumption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52AA4A7-E14B-B6B0-F0F6-20DB141EB8ED}"/>
              </a:ext>
            </a:extLst>
          </p:cNvPr>
          <p:cNvSpPr/>
          <p:nvPr/>
        </p:nvSpPr>
        <p:spPr>
          <a:xfrm>
            <a:off x="752380" y="5775180"/>
            <a:ext cx="10324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rgbClr val="5F5F5F">
                      <a:alpha val="40000"/>
                    </a:srgbClr>
                  </a:outerShdw>
                </a:effectLst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Target: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5F5F5F">
                      <a:alpha val="40000"/>
                    </a:srgbClr>
                  </a:outerShdw>
                </a:effectLst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20% efficiency in water use by 2030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="" xmlns:a16="http://schemas.microsoft.com/office/drawing/2014/main" id="{C98F9B65-8A17-38C7-E1ED-8467D3119B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A930A75-5F62-ACE4-7828-19C91F3A17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7" y="6391320"/>
            <a:ext cx="11434935" cy="452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43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Key Driver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52AA4A7-E14B-B6B0-F0F6-20DB141EB8ED}"/>
              </a:ext>
            </a:extLst>
          </p:cNvPr>
          <p:cNvSpPr/>
          <p:nvPr/>
        </p:nvSpPr>
        <p:spPr>
          <a:xfrm>
            <a:off x="752380" y="5775180"/>
            <a:ext cx="10324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rgbClr val="5F5F5F">
                      <a:alpha val="40000"/>
                    </a:srgbClr>
                  </a:outerShdw>
                </a:effectLst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Target: </a:t>
            </a:r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5F5F5F">
                      <a:alpha val="40000"/>
                    </a:srgbClr>
                  </a:outerShdw>
                </a:effectLst>
                <a:latin typeface="Eras Demi ITC" panose="020B0805030504020804" pitchFamily="34" charset="0"/>
              </a:rPr>
              <a:t>40%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5F5F5F">
                      <a:alpha val="40000"/>
                    </a:srgbClr>
                  </a:outerShdw>
                </a:effectLst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 EMISSION REDUCTION BY 2030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5559231-0C6C-EFF7-5D61-0EB5378F45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65188" b="6773"/>
          <a:stretch/>
        </p:blipFill>
        <p:spPr>
          <a:xfrm>
            <a:off x="1035050" y="2241550"/>
            <a:ext cx="5665788" cy="2347756"/>
          </a:xfrm>
          <a:prstGeom prst="rect">
            <a:avLst/>
          </a:prstGeom>
        </p:spPr>
      </p:pic>
      <p:pic>
        <p:nvPicPr>
          <p:cNvPr id="1026" name="Picture 2" descr="COP28: India Launches Green Credit Initiative, Proposes To Host COP33 ...">
            <a:extLst>
              <a:ext uri="{FF2B5EF4-FFF2-40B4-BE49-F238E27FC236}">
                <a16:creationId xmlns="" xmlns:a16="http://schemas.microsoft.com/office/drawing/2014/main" id="{D879AC74-BC9A-77D1-5A57-81A3B3D98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89" y="1367767"/>
            <a:ext cx="3495524" cy="1835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CC14DD7-3739-0AE0-7E18-B4CF197A35F2}"/>
              </a:ext>
            </a:extLst>
          </p:cNvPr>
          <p:cNvSpPr txBox="1"/>
          <p:nvPr/>
        </p:nvSpPr>
        <p:spPr>
          <a:xfrm>
            <a:off x="8055126" y="3245358"/>
            <a:ext cx="3498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I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As a fallout of COP 28 meet at Dubai, Govt of India resolved to meet the </a:t>
            </a:r>
            <a:r>
              <a:rPr lang="en-IN" altLang="en-US" sz="1400" b="1" dirty="0">
                <a:solidFill>
                  <a:srgbClr val="C00000"/>
                </a:solidFill>
                <a:ea typeface="Roboto" panose="02000000000000000000" pitchFamily="2" charset="0"/>
              </a:rPr>
              <a:t>40% REDUCTION OF EMISSION  by 2030</a:t>
            </a:r>
          </a:p>
          <a:p>
            <a:pPr algn="just">
              <a:defRPr/>
            </a:pPr>
            <a:endParaRPr lang="en-US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algn="just">
              <a:defRPr/>
            </a:pPr>
            <a:r>
              <a:rPr lang="en-I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Govt of India identified Indian Railways as one of the sectors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277844C-276D-402A-F5AD-C40FF7F3458C}"/>
              </a:ext>
            </a:extLst>
          </p:cNvPr>
          <p:cNvSpPr txBox="1"/>
          <p:nvPr/>
        </p:nvSpPr>
        <p:spPr>
          <a:xfrm>
            <a:off x="8059329" y="4736190"/>
            <a:ext cx="3491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I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Indian Railways (through CRIS) designed a IoT Platform </a:t>
            </a:r>
            <a:r>
              <a:rPr lang="en-IN" altLang="en-US" sz="1400" b="1" dirty="0">
                <a:solidFill>
                  <a:srgbClr val="C00000"/>
                </a:solidFill>
                <a:ea typeface="Roboto" panose="02000000000000000000" pitchFamily="2" charset="0"/>
              </a:rPr>
              <a:t>IR-NIYANTRAC</a:t>
            </a:r>
            <a:r>
              <a:rPr lang="en-I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, a platform to which all the data shall be uploaded to centrally monitor all non-traction assets of all Zones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6863F9B-2983-2827-8601-21DCB1611C7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98" y="6401953"/>
            <a:ext cx="3081158" cy="452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EEA02A-999F-22DD-EE4D-307435B5C60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18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CF18CE6-83CC-E439-D510-01CEB313444C}"/>
              </a:ext>
            </a:extLst>
          </p:cNvPr>
          <p:cNvSpPr/>
          <p:nvPr/>
        </p:nvSpPr>
        <p:spPr>
          <a:xfrm>
            <a:off x="197963" y="207389"/>
            <a:ext cx="11792932" cy="6202837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9" name="TextBox 5">
            <a:extLst>
              <a:ext uri="{FF2B5EF4-FFF2-40B4-BE49-F238E27FC236}">
                <a16:creationId xmlns="" xmlns:a16="http://schemas.microsoft.com/office/drawing/2014/main" id="{8F182B87-BBEC-44E2-A594-1282090F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935288"/>
            <a:ext cx="936417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34" charset="-128"/>
                <a:sym typeface="Segoe UI" panose="020B0502040204020203" pitchFamily="34" charset="0"/>
              </a:rPr>
              <a:t>at Hyderabad Division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34" charset="-128"/>
                <a:sym typeface="Segoe UI" panose="020B0502040204020203" pitchFamily="34" charset="0"/>
              </a:rPr>
              <a:t>(</a:t>
            </a:r>
            <a:r>
              <a:rPr kumimoji="0" lang="en-US" altLang="en-US" b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34" charset="-128"/>
                <a:sym typeface="Segoe UI" panose="020B0502040204020203" pitchFamily="34" charset="0"/>
              </a:rPr>
              <a:t>Sheepmandi</a:t>
            </a:r>
            <a:r>
              <a:rPr kumimoji="0" lang="en-US" altLang="en-US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34" charset="-128"/>
                <a:sym typeface="Segoe UI" panose="020B0502040204020203" pitchFamily="34" charset="0"/>
              </a:rPr>
              <a:t> Pumphouse, Kacheguda Station 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Yu Gothic" panose="020B0400000000000000" pitchFamily="34" charset="-128"/>
              <a:sym typeface="Segoe UI" panose="020B0502040204020203" pitchFamily="34" charset="0"/>
            </a:endParaRPr>
          </a:p>
        </p:txBody>
      </p:sp>
      <p:grpSp>
        <p:nvGrpSpPr>
          <p:cNvPr id="4100" name="Group 4">
            <a:extLst>
              <a:ext uri="{FF2B5EF4-FFF2-40B4-BE49-F238E27FC236}">
                <a16:creationId xmlns="" xmlns:a16="http://schemas.microsoft.com/office/drawing/2014/main" id="{6B25CBED-C1F0-4B7C-99C2-F9D99999A650}"/>
              </a:ext>
            </a:extLst>
          </p:cNvPr>
          <p:cNvGrpSpPr>
            <a:grpSpLocks/>
          </p:cNvGrpSpPr>
          <p:nvPr/>
        </p:nvGrpSpPr>
        <p:grpSpPr bwMode="auto">
          <a:xfrm>
            <a:off x="2520950" y="1824038"/>
            <a:ext cx="3575050" cy="884237"/>
            <a:chOff x="0" y="0"/>
            <a:chExt cx="3575605" cy="884230"/>
          </a:xfrm>
        </p:grpSpPr>
        <p:sp>
          <p:nvSpPr>
            <p:cNvPr id="4116" name="Straight Connector 24">
              <a:extLst>
                <a:ext uri="{FF2B5EF4-FFF2-40B4-BE49-F238E27FC236}">
                  <a16:creationId xmlns="" xmlns:a16="http://schemas.microsoft.com/office/drawing/2014/main" id="{764E457C-0EF6-4A43-B84E-CAC2C899B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23634"/>
              <a:ext cx="1086723" cy="45155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17" name="Oval 25">
              <a:extLst>
                <a:ext uri="{FF2B5EF4-FFF2-40B4-BE49-F238E27FC236}">
                  <a16:creationId xmlns="" xmlns:a16="http://schemas.microsoft.com/office/drawing/2014/main" id="{65FAED13-49BE-4407-96DE-0DEC6F1E2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405" y="3469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sym typeface="Yu Gothic" panose="020B0400000000000000" pitchFamily="34" charset="-128"/>
              </a:endParaRPr>
            </a:p>
          </p:txBody>
        </p:sp>
        <p:sp>
          <p:nvSpPr>
            <p:cNvPr id="4118" name="Straight Connector 26">
              <a:extLst>
                <a:ext uri="{FF2B5EF4-FFF2-40B4-BE49-F238E27FC236}">
                  <a16:creationId xmlns="" xmlns:a16="http://schemas.microsoft.com/office/drawing/2014/main" id="{17B55355-69E4-4A2F-A11A-E280E16D1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589" y="439100"/>
              <a:ext cx="1048182" cy="434799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19" name="Straight Connector 27">
              <a:extLst>
                <a:ext uri="{FF2B5EF4-FFF2-40B4-BE49-F238E27FC236}">
                  <a16:creationId xmlns="" xmlns:a16="http://schemas.microsoft.com/office/drawing/2014/main" id="{D486FEFC-E912-454B-A788-4E6FDDAE4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090" y="43684"/>
              <a:ext cx="1580966" cy="83150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20" name="Straight Connector 28">
              <a:extLst>
                <a:ext uri="{FF2B5EF4-FFF2-40B4-BE49-F238E27FC236}">
                  <a16:creationId xmlns="" xmlns:a16="http://schemas.microsoft.com/office/drawing/2014/main" id="{6FCAD5A5-3254-40E1-A53F-F64697D8A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4405" y="454916"/>
              <a:ext cx="38184" cy="429314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21" name="Straight Connector 29">
              <a:extLst>
                <a:ext uri="{FF2B5EF4-FFF2-40B4-BE49-F238E27FC236}">
                  <a16:creationId xmlns="" xmlns:a16="http://schemas.microsoft.com/office/drawing/2014/main" id="{642AE984-3373-4C9B-A6CA-8F57E9DEF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056" y="43684"/>
              <a:ext cx="287549" cy="840546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22" name="Oval 30">
              <a:extLst>
                <a:ext uri="{FF2B5EF4-FFF2-40B4-BE49-F238E27FC236}">
                  <a16:creationId xmlns="" xmlns:a16="http://schemas.microsoft.com/office/drawing/2014/main" id="{55CBE771-5994-4F33-9F01-B7B4D3775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056" y="0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sym typeface="Yu Gothic" panose="020B0400000000000000" pitchFamily="34" charset="-128"/>
              </a:endParaRPr>
            </a:p>
          </p:txBody>
        </p:sp>
        <p:sp>
          <p:nvSpPr>
            <p:cNvPr id="4123" name="Straight Connector 31">
              <a:extLst>
                <a:ext uri="{FF2B5EF4-FFF2-40B4-BE49-F238E27FC236}">
                  <a16:creationId xmlns="" xmlns:a16="http://schemas.microsoft.com/office/drawing/2014/main" id="{98A780EB-A493-4CD9-947C-08290AA17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6810" y="400916"/>
              <a:ext cx="813658" cy="47427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24" name="Straight Connector 32">
              <a:extLst>
                <a:ext uri="{FF2B5EF4-FFF2-40B4-BE49-F238E27FC236}">
                  <a16:creationId xmlns="" xmlns:a16="http://schemas.microsoft.com/office/drawing/2014/main" id="{0313BCDE-B239-457C-B2BC-FA08B5304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5612" y="423634"/>
              <a:ext cx="181198" cy="45155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125" name="Oval 33">
              <a:extLst>
                <a:ext uri="{FF2B5EF4-FFF2-40B4-BE49-F238E27FC236}">
                  <a16:creationId xmlns="" xmlns:a16="http://schemas.microsoft.com/office/drawing/2014/main" id="{E67B8200-59AE-42F6-9F17-48C058B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527" y="369634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sym typeface="Yu Gothic" panose="020B0400000000000000" pitchFamily="34" charset="-128"/>
              </a:endParaRPr>
            </a:p>
          </p:txBody>
        </p:sp>
        <p:sp>
          <p:nvSpPr>
            <p:cNvPr id="4126" name="Straight Connector 34">
              <a:extLst>
                <a:ext uri="{FF2B5EF4-FFF2-40B4-BE49-F238E27FC236}">
                  <a16:creationId xmlns="" xmlns:a16="http://schemas.microsoft.com/office/drawing/2014/main" id="{409834CE-374B-4349-BDED-74A6C84B8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951" y="442487"/>
              <a:ext cx="156057" cy="44174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</p:grpSp>
      <p:sp>
        <p:nvSpPr>
          <p:cNvPr id="4101" name="Straight Connector 9">
            <a:extLst>
              <a:ext uri="{FF2B5EF4-FFF2-40B4-BE49-F238E27FC236}">
                <a16:creationId xmlns="" xmlns:a16="http://schemas.microsoft.com/office/drawing/2014/main" id="{3EC87271-4D7B-4A64-B9CB-5A0AF36C4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31988" y="3771207"/>
            <a:ext cx="9364170" cy="24864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104" name="TextBox 35">
            <a:extLst>
              <a:ext uri="{FF2B5EF4-FFF2-40B4-BE49-F238E27FC236}">
                <a16:creationId xmlns="" xmlns:a16="http://schemas.microsoft.com/office/drawing/2014/main" id="{888054E2-08BC-496B-825D-25B8351C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988" y="2616200"/>
            <a:ext cx="6078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SimSun" panose="02010600030101010101" pitchFamily="2" charset="-122"/>
                <a:sym typeface="Segoe UI Light" panose="020B0502040204020203" pitchFamily="34" charset="0"/>
              </a:rPr>
              <a:t>IoT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95755B7-A59C-6C0C-58D5-ABB4F0DE01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38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32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Objectives of </a:t>
            </a:r>
            <a:r>
              <a:rPr lang="en-US" altLang="en-US" sz="3200" dirty="0" err="1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Sheepmandi</a:t>
            </a:r>
            <a:r>
              <a:rPr lang="en-US" altLang="en-US" sz="32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 Pumphouse Upgradation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27AC5E-5C14-F50A-BB90-80122EF6B368}"/>
              </a:ext>
            </a:extLst>
          </p:cNvPr>
          <p:cNvSpPr txBox="1"/>
          <p:nvPr/>
        </p:nvSpPr>
        <p:spPr>
          <a:xfrm>
            <a:off x="963612" y="1436222"/>
            <a:ext cx="1065847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Energy Saving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replacing centrifugal pumps with efficient submersible pumps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 time monitoring and accountability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water distributed and reducing water wastage or unaccounted for water.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Remote control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valves, thereby eliminating the need for manual intervention by valve operators.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29160FE-2417-C6FA-02A4-6658D4868A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97" y="6423218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0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4400" dirty="0">
                <a:solidFill>
                  <a:srgbClr val="00B050"/>
                </a:solidFill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Before IoT intervention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27AC5E-5C14-F50A-BB90-80122EF6B368}"/>
              </a:ext>
            </a:extLst>
          </p:cNvPr>
          <p:cNvSpPr txBox="1"/>
          <p:nvPr/>
        </p:nvSpPr>
        <p:spPr>
          <a:xfrm>
            <a:off x="963612" y="1436222"/>
            <a:ext cx="106584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IN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Sheepmandi</a:t>
            </a:r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storage sump has 40 KL capacity. Manually operated valves, motors. No level gauges, no flow gauges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IN" altLang="en-US" sz="28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I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Expenses per month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	Water from GHMC @ Rs. 1.90 Cr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	Power bills @ Rs. 3 lakhs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	Manpower @ Rs. 2 lakhs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125A03-0961-7E31-31D2-166256A320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97" y="6401952"/>
            <a:ext cx="10617221" cy="44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706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fld id="{660690A7-6B16-4FBC-9085-235F449F4063}" type="slidenum">
              <a:rPr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B4A7230B-C829-487B-A2DC-158CA01B4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050" y="1035050"/>
            <a:ext cx="105156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9FFA50B-EA14-4018-8184-1485D66D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ras Demi ITC" panose="020B0805030504020804" pitchFamily="34" charset="0"/>
                <a:ea typeface="SimSun" panose="02010600030101010101" pitchFamily="2" charset="-122"/>
                <a:sym typeface="Arial Narrow" panose="020B0606020202030204" pitchFamily="34" charset="0"/>
              </a:rPr>
              <a:t>After IoT intervention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Eras Demi ITC" panose="020B0805030504020804" pitchFamily="34" charset="0"/>
              <a:ea typeface="SimSun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27AC5E-5C14-F50A-BB90-80122EF6B368}"/>
              </a:ext>
            </a:extLst>
          </p:cNvPr>
          <p:cNvSpPr txBox="1"/>
          <p:nvPr/>
        </p:nvSpPr>
        <p:spPr>
          <a:xfrm>
            <a:off x="963612" y="1193850"/>
            <a:ext cx="106584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Replaced with efficient VVFD driven  submersible pumps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Manual Valves replaced with valve actuators for automation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Level sensors in all reservoirs 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Flow meters deployed to measure water quantity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Intelligent Field Device for onward link to mobile app/IR NIYANTRAC</a:t>
            </a:r>
          </a:p>
          <a:p>
            <a:pPr algn="just">
              <a:defRPr/>
            </a:pPr>
            <a:endParaRPr lang="en-IN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A mobile app to </a:t>
            </a:r>
          </a:p>
          <a:p>
            <a:pPr marL="457200" indent="-457200" algn="just">
              <a:buFontTx/>
              <a:buChar char="-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Operate and control motors, valve actuators</a:t>
            </a:r>
          </a:p>
          <a:p>
            <a:pPr marL="457200" indent="-457200" algn="just">
              <a:buFontTx/>
              <a:buChar char="-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Monitor electrical and water parameters</a:t>
            </a:r>
          </a:p>
          <a:p>
            <a:pPr marL="457200" indent="-457200" algn="just">
              <a:buFontTx/>
              <a:buChar char="-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Notifications to O&amp;M staff</a:t>
            </a:r>
          </a:p>
          <a:p>
            <a:pPr marL="457200" indent="-457200" algn="just">
              <a:buFontTx/>
              <a:buChar char="-"/>
              <a:defRPr/>
            </a:pPr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Analytics dashboards</a:t>
            </a:r>
          </a:p>
          <a:p>
            <a:pPr algn="just">
              <a:buFont typeface="Arial" panose="020B0604020202020204" pitchFamily="34" charset="0"/>
              <a:buNone/>
              <a:defRPr/>
            </a:pPr>
            <a:endParaRPr lang="en-IN" altLang="en-US" sz="2400" b="1" i="1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  <a:defRPr/>
            </a:pPr>
            <a:r>
              <a:rPr lang="en-I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Savings on energy, water (expecting 10-15% saving)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73CE4A-74E1-76E9-FE60-3C7B8B9B7E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97" y="6427103"/>
            <a:ext cx="10617221" cy="430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341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Third Vande Bharat: 96.70 Per Cent Occupancy On First Day Of Commercial  Operation From Mumbai To Gandhinagar On 1 October">
            <a:extLst>
              <a:ext uri="{FF2B5EF4-FFF2-40B4-BE49-F238E27FC236}">
                <a16:creationId xmlns="" xmlns:a16="http://schemas.microsoft.com/office/drawing/2014/main" id="{E7A254D1-3B3F-4974-A762-EE138D9E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9B574F2-4EE5-4454-A9F6-0FF96BB852A6}"/>
              </a:ext>
            </a:extLst>
          </p:cNvPr>
          <p:cNvSpPr/>
          <p:nvPr/>
        </p:nvSpPr>
        <p:spPr>
          <a:xfrm>
            <a:off x="0" y="-26988"/>
            <a:ext cx="12192000" cy="598328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7172" name="TextBox 31">
            <a:extLst>
              <a:ext uri="{FF2B5EF4-FFF2-40B4-BE49-F238E27FC236}">
                <a16:creationId xmlns="" xmlns:a16="http://schemas.microsoft.com/office/drawing/2014/main" id="{4C870A0C-C4F9-439D-A066-B1647975B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7650" y="6572250"/>
            <a:ext cx="254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BCBB789-ED5F-4085-90AF-780A9428AC63}" type="slidenum">
              <a:rPr lang="en-GB" altLang="en-US" sz="1000"/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lang="en-GB" altLang="en-US" sz="1000"/>
          </a:p>
        </p:txBody>
      </p:sp>
      <p:pic>
        <p:nvPicPr>
          <p:cNvPr id="7173" name="Picture 16" descr="A picture containing object&#10;&#10;Description generated with very high confidence">
            <a:extLst>
              <a:ext uri="{FF2B5EF4-FFF2-40B4-BE49-F238E27FC236}">
                <a16:creationId xmlns="" xmlns:a16="http://schemas.microsoft.com/office/drawing/2014/main" id="{054899ED-7091-4155-B3F8-28A579F4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0" y="58738"/>
            <a:ext cx="2235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15">
            <a:extLst>
              <a:ext uri="{FF2B5EF4-FFF2-40B4-BE49-F238E27FC236}">
                <a16:creationId xmlns="" xmlns:a16="http://schemas.microsoft.com/office/drawing/2014/main" id="{307C8894-4F09-4035-ADD5-0C0F6070B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74613"/>
            <a:ext cx="6146800" cy="585787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chemeClr val="bg1"/>
                </a:solidFill>
              </a:rPr>
              <a:t>After</a:t>
            </a:r>
            <a:endParaRPr lang="en-IN" altLang="en-US" sz="32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59E62B7-B4C4-452C-BA5C-FC84BB96C9E1}"/>
              </a:ext>
            </a:extLst>
          </p:cNvPr>
          <p:cNvSpPr txBox="1"/>
          <p:nvPr/>
        </p:nvSpPr>
        <p:spPr>
          <a:xfrm>
            <a:off x="0" y="76200"/>
            <a:ext cx="6045200" cy="585788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3200" b="1" dirty="0"/>
              <a:t>Before</a:t>
            </a:r>
            <a:endParaRPr lang="en-IN" sz="3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D0297A4-E91A-4001-9053-E3B9F12976BA}"/>
              </a:ext>
            </a:extLst>
          </p:cNvPr>
          <p:cNvCxnSpPr>
            <a:cxnSpLocks/>
          </p:cNvCxnSpPr>
          <p:nvPr/>
        </p:nvCxnSpPr>
        <p:spPr>
          <a:xfrm>
            <a:off x="5354638" y="3468688"/>
            <a:ext cx="1595437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A19301-940C-448C-85EF-098D9E1A53F6}"/>
              </a:ext>
            </a:extLst>
          </p:cNvPr>
          <p:cNvSpPr txBox="1"/>
          <p:nvPr/>
        </p:nvSpPr>
        <p:spPr>
          <a:xfrm>
            <a:off x="363538" y="5897563"/>
            <a:ext cx="5337175" cy="461962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Manual Sluice Valve</a:t>
            </a:r>
            <a:endParaRPr lang="en-IN" sz="2400" dirty="0"/>
          </a:p>
        </p:txBody>
      </p:sp>
      <p:sp>
        <p:nvSpPr>
          <p:cNvPr id="7178" name="TextBox 21">
            <a:extLst>
              <a:ext uri="{FF2B5EF4-FFF2-40B4-BE49-F238E27FC236}">
                <a16:creationId xmlns="" xmlns:a16="http://schemas.microsoft.com/office/drawing/2014/main" id="{B8389869-A2FB-4E91-A454-029D6647F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5" y="5889625"/>
            <a:ext cx="4727575" cy="461963"/>
          </a:xfrm>
          <a:prstGeom prst="rect">
            <a:avLst/>
          </a:prstGeom>
          <a:solidFill>
            <a:srgbClr val="00B050">
              <a:alpha val="9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Valve Actuators for remote ON/OFF 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7179" name="Picture 2">
            <a:extLst>
              <a:ext uri="{FF2B5EF4-FFF2-40B4-BE49-F238E27FC236}">
                <a16:creationId xmlns="" xmlns:a16="http://schemas.microsoft.com/office/drawing/2014/main" id="{5097DDF7-6802-4EA6-95AE-E80C6861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700" t="18201" r="35873" b="42645"/>
          <a:stretch>
            <a:fillRect/>
          </a:stretch>
        </p:blipFill>
        <p:spPr bwMode="auto">
          <a:xfrm>
            <a:off x="363538" y="901700"/>
            <a:ext cx="53371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>
            <a:extLst>
              <a:ext uri="{FF2B5EF4-FFF2-40B4-BE49-F238E27FC236}">
                <a16:creationId xmlns="" xmlns:a16="http://schemas.microsoft.com/office/drawing/2014/main" id="{E58AEA6E-F46F-4606-836E-99001E6A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148" b="32500"/>
          <a:stretch>
            <a:fillRect/>
          </a:stretch>
        </p:blipFill>
        <p:spPr bwMode="auto">
          <a:xfrm>
            <a:off x="6950075" y="901700"/>
            <a:ext cx="4727575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A7ADDFB-1DCA-EA40-0049-09E9AA6A173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97" y="6432697"/>
            <a:ext cx="10617221" cy="3897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553</Words>
  <Application>Microsoft Office PowerPoint</Application>
  <PresentationFormat>Custom</PresentationFormat>
  <Paragraphs>146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1_Office Theme</vt:lpstr>
      <vt:lpstr>3_Office Theme</vt:lpstr>
      <vt:lpstr>4_Office Theme</vt:lpstr>
      <vt:lpstr>Slide 1</vt:lpstr>
      <vt:lpstr>IoT Solutions for  Non-traction  Railway assets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Solutions for Sustainability</dc:title>
  <dc:creator>BHAVANI SHANKAR SURABHI</dc:creator>
  <cp:lastModifiedBy>AGM-SCR</cp:lastModifiedBy>
  <cp:revision>67</cp:revision>
  <cp:lastPrinted>2024-07-02T05:05:00Z</cp:lastPrinted>
  <dcterms:created xsi:type="dcterms:W3CDTF">2024-06-12T08:46:06Z</dcterms:created>
  <dcterms:modified xsi:type="dcterms:W3CDTF">2024-07-02T13:58:10Z</dcterms:modified>
</cp:coreProperties>
</file>